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8"/>
  </p:notesMasterIdLst>
  <p:handoutMasterIdLst>
    <p:handoutMasterId r:id="rId29"/>
  </p:handoutMasterIdLst>
  <p:sldIdLst>
    <p:sldId id="759" r:id="rId5"/>
    <p:sldId id="777" r:id="rId6"/>
    <p:sldId id="760" r:id="rId7"/>
    <p:sldId id="762" r:id="rId8"/>
    <p:sldId id="761" r:id="rId9"/>
    <p:sldId id="780" r:id="rId10"/>
    <p:sldId id="763" r:id="rId11"/>
    <p:sldId id="782" r:id="rId12"/>
    <p:sldId id="781" r:id="rId13"/>
    <p:sldId id="784" r:id="rId14"/>
    <p:sldId id="785" r:id="rId15"/>
    <p:sldId id="501" r:id="rId16"/>
    <p:sldId id="788" r:id="rId17"/>
    <p:sldId id="794" r:id="rId18"/>
    <p:sldId id="765" r:id="rId19"/>
    <p:sldId id="764" r:id="rId20"/>
    <p:sldId id="769" r:id="rId21"/>
    <p:sldId id="775" r:id="rId22"/>
    <p:sldId id="790" r:id="rId23"/>
    <p:sldId id="793" r:id="rId24"/>
    <p:sldId id="792" r:id="rId25"/>
    <p:sldId id="791" r:id="rId26"/>
    <p:sldId id="338" r:id="rId27"/>
  </p:sldIdLst>
  <p:sldSz cx="9144000" cy="5143500" type="screen16x9"/>
  <p:notesSz cx="6797675" cy="9928225"/>
  <p:defaultTex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ヒラギノ角ゴ Pro W3"/>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ヒラギノ角ゴ Pro W3"/>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ヒラギノ角ゴ Pro W3"/>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ヒラギノ角ゴ Pro W3"/>
        <a:cs typeface="Arial" pitchFamily="34" charset="0"/>
      </a:defRPr>
    </a:lvl5pPr>
    <a:lvl6pPr marL="2286000" algn="l" defTabSz="914400" rtl="0" eaLnBrk="1" latinLnBrk="0" hangingPunct="1">
      <a:defRPr sz="2400" kern="1200">
        <a:solidFill>
          <a:schemeClr val="tx1"/>
        </a:solidFill>
        <a:latin typeface="Arial" pitchFamily="34" charset="0"/>
        <a:ea typeface="ヒラギノ角ゴ Pro W3"/>
        <a:cs typeface="Arial" pitchFamily="34" charset="0"/>
      </a:defRPr>
    </a:lvl6pPr>
    <a:lvl7pPr marL="2743200" algn="l" defTabSz="914400" rtl="0" eaLnBrk="1" latinLnBrk="0" hangingPunct="1">
      <a:defRPr sz="2400" kern="1200">
        <a:solidFill>
          <a:schemeClr val="tx1"/>
        </a:solidFill>
        <a:latin typeface="Arial" pitchFamily="34" charset="0"/>
        <a:ea typeface="ヒラギノ角ゴ Pro W3"/>
        <a:cs typeface="Arial" pitchFamily="34" charset="0"/>
      </a:defRPr>
    </a:lvl7pPr>
    <a:lvl8pPr marL="3200400" algn="l" defTabSz="914400" rtl="0" eaLnBrk="1" latinLnBrk="0" hangingPunct="1">
      <a:defRPr sz="2400" kern="1200">
        <a:solidFill>
          <a:schemeClr val="tx1"/>
        </a:solidFill>
        <a:latin typeface="Arial" pitchFamily="34" charset="0"/>
        <a:ea typeface="ヒラギノ角ゴ Pro W3"/>
        <a:cs typeface="Arial" pitchFamily="34" charset="0"/>
      </a:defRPr>
    </a:lvl8pPr>
    <a:lvl9pPr marL="3657600" algn="l" defTabSz="914400" rtl="0" eaLnBrk="1" latinLnBrk="0" hangingPunct="1">
      <a:defRPr sz="2400" kern="1200">
        <a:solidFill>
          <a:schemeClr val="tx1"/>
        </a:solidFill>
        <a:latin typeface="Arial" pitchFamily="34" charset="0"/>
        <a:ea typeface="ヒラギノ角ゴ Pro W3"/>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B591"/>
    <a:srgbClr val="4BB692"/>
    <a:srgbClr val="BC0623"/>
    <a:srgbClr val="C0C0C0"/>
    <a:srgbClr val="BAB4B2"/>
    <a:srgbClr val="FE00FF"/>
    <a:srgbClr val="00FFFF"/>
    <a:srgbClr val="77B36D"/>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F45C3-4E94-494F-991F-32F9C1AE8610}" v="23" dt="2021-11-25T19:52:29.06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8707" autoAdjust="0"/>
  </p:normalViewPr>
  <p:slideViewPr>
    <p:cSldViewPr>
      <p:cViewPr varScale="1">
        <p:scale>
          <a:sx n="85" d="100"/>
          <a:sy n="85" d="100"/>
        </p:scale>
        <p:origin x="1020" y="84"/>
      </p:cViewPr>
      <p:guideLst>
        <p:guide orient="horz" pos="1620"/>
        <p:guide pos="2880"/>
      </p:guideLst>
    </p:cSldViewPr>
  </p:slideViewPr>
  <p:outlineViewPr>
    <p:cViewPr>
      <p:scale>
        <a:sx n="33" d="100"/>
        <a:sy n="33" d="100"/>
      </p:scale>
      <p:origin x="0" y="1204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5" d="100"/>
          <a:sy n="75" d="100"/>
        </p:scale>
        <p:origin x="-319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Users\msc\Library\Containers\com.apple.mail\Data\Library\Mail%20Downloads\B46400DD-96DB-4F2F-B20F-401797E01590\genTren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HO</c:v>
          </c:tx>
          <c:spPr>
            <a:ln w="19050" cap="rnd">
              <a:noFill/>
              <a:round/>
            </a:ln>
            <a:effectLst/>
          </c:spPr>
          <c:marker>
            <c:symbol val="circle"/>
            <c:size val="5"/>
            <c:spPr>
              <a:solidFill>
                <a:schemeClr val="tx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genTrend!$B$4:$B$40</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xVal>
          <c:yVal>
            <c:numRef>
              <c:f>genTrend!$E$4:$E$40</c:f>
              <c:numCache>
                <c:formatCode>General</c:formatCode>
                <c:ptCount val="37"/>
                <c:pt idx="0">
                  <c:v>93.79</c:v>
                </c:pt>
                <c:pt idx="1">
                  <c:v>92.26</c:v>
                </c:pt>
                <c:pt idx="2">
                  <c:v>94.23</c:v>
                </c:pt>
                <c:pt idx="3">
                  <c:v>92.65</c:v>
                </c:pt>
                <c:pt idx="4">
                  <c:v>91.04</c:v>
                </c:pt>
                <c:pt idx="5">
                  <c:v>91.91</c:v>
                </c:pt>
                <c:pt idx="6">
                  <c:v>93.93</c:v>
                </c:pt>
                <c:pt idx="7">
                  <c:v>91.42</c:v>
                </c:pt>
                <c:pt idx="8">
                  <c:v>91.36</c:v>
                </c:pt>
                <c:pt idx="9">
                  <c:v>90.39</c:v>
                </c:pt>
                <c:pt idx="10">
                  <c:v>90.81</c:v>
                </c:pt>
                <c:pt idx="11">
                  <c:v>91.46</c:v>
                </c:pt>
                <c:pt idx="12">
                  <c:v>90.69</c:v>
                </c:pt>
                <c:pt idx="13">
                  <c:v>91.2</c:v>
                </c:pt>
                <c:pt idx="14">
                  <c:v>89.84</c:v>
                </c:pt>
                <c:pt idx="15">
                  <c:v>92.14</c:v>
                </c:pt>
                <c:pt idx="16">
                  <c:v>89.5</c:v>
                </c:pt>
                <c:pt idx="17">
                  <c:v>90.84</c:v>
                </c:pt>
                <c:pt idx="18">
                  <c:v>89.84</c:v>
                </c:pt>
                <c:pt idx="19">
                  <c:v>90.55</c:v>
                </c:pt>
                <c:pt idx="20">
                  <c:v>92.4</c:v>
                </c:pt>
                <c:pt idx="21">
                  <c:v>92.74</c:v>
                </c:pt>
                <c:pt idx="22">
                  <c:v>92.03</c:v>
                </c:pt>
                <c:pt idx="23">
                  <c:v>92.73</c:v>
                </c:pt>
                <c:pt idx="24">
                  <c:v>93.46</c:v>
                </c:pt>
                <c:pt idx="25">
                  <c:v>92.6</c:v>
                </c:pt>
                <c:pt idx="26">
                  <c:v>94.95</c:v>
                </c:pt>
                <c:pt idx="27">
                  <c:v>95.09</c:v>
                </c:pt>
                <c:pt idx="28">
                  <c:v>95.99</c:v>
                </c:pt>
                <c:pt idx="29">
                  <c:v>98.11</c:v>
                </c:pt>
                <c:pt idx="30">
                  <c:v>97.69</c:v>
                </c:pt>
                <c:pt idx="31">
                  <c:v>98.1</c:v>
                </c:pt>
                <c:pt idx="32">
                  <c:v>101.62</c:v>
                </c:pt>
                <c:pt idx="33">
                  <c:v>104.58</c:v>
                </c:pt>
                <c:pt idx="34">
                  <c:v>105.66</c:v>
                </c:pt>
                <c:pt idx="35">
                  <c:v>106.75</c:v>
                </c:pt>
                <c:pt idx="36">
                  <c:v>105.4</c:v>
                </c:pt>
              </c:numCache>
            </c:numRef>
          </c:yVal>
          <c:smooth val="0"/>
          <c:extLst>
            <c:ext xmlns:c16="http://schemas.microsoft.com/office/drawing/2014/chart" uri="{C3380CC4-5D6E-409C-BE32-E72D297353CC}">
              <c16:uniqueId val="{00000001-F3B2-0A47-A564-E4D3ED613A4E}"/>
            </c:ext>
          </c:extLst>
        </c:ser>
        <c:dLbls>
          <c:showLegendKey val="0"/>
          <c:showVal val="0"/>
          <c:showCatName val="0"/>
          <c:showSerName val="0"/>
          <c:showPercent val="0"/>
          <c:showBubbleSize val="0"/>
        </c:dLbls>
        <c:axId val="710013216"/>
        <c:axId val="710014200"/>
      </c:scatterChart>
      <c:valAx>
        <c:axId val="710013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10014200"/>
        <c:crosses val="autoZero"/>
        <c:crossBetween val="midCat"/>
      </c:valAx>
      <c:valAx>
        <c:axId val="710014200"/>
        <c:scaling>
          <c:orientation val="minMax"/>
          <c:max val="12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100132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 y="2"/>
            <a:ext cx="2946557" cy="496174"/>
          </a:xfrm>
          <a:prstGeom prst="rect">
            <a:avLst/>
          </a:prstGeom>
        </p:spPr>
        <p:txBody>
          <a:bodyPr vert="horz" lIns="88715" tIns="44357" rIns="88715" bIns="44357" rtlCol="0"/>
          <a:lstStyle>
            <a:lvl1pPr algn="l" eaLnBrk="0" hangingPunct="0">
              <a:defRPr sz="1100" dirty="0">
                <a:latin typeface="Arial" charset="0"/>
                <a:ea typeface="ヒラギノ角ゴ Pro W3" pitchFamily="84" charset="-128"/>
                <a:cs typeface="+mn-cs"/>
              </a:defRPr>
            </a:lvl1pPr>
          </a:lstStyle>
          <a:p>
            <a:pPr>
              <a:defRPr/>
            </a:pPr>
            <a:endParaRPr lang="de-CH" dirty="0"/>
          </a:p>
        </p:txBody>
      </p:sp>
      <p:sp>
        <p:nvSpPr>
          <p:cNvPr id="3" name="Datumsplatzhalter 2"/>
          <p:cNvSpPr>
            <a:spLocks noGrp="1"/>
          </p:cNvSpPr>
          <p:nvPr>
            <p:ph type="dt" sz="quarter" idx="1"/>
          </p:nvPr>
        </p:nvSpPr>
        <p:spPr>
          <a:xfrm>
            <a:off x="3849538" y="2"/>
            <a:ext cx="2946557" cy="496174"/>
          </a:xfrm>
          <a:prstGeom prst="rect">
            <a:avLst/>
          </a:prstGeom>
        </p:spPr>
        <p:txBody>
          <a:bodyPr vert="horz" lIns="88715" tIns="44357" rIns="88715" bIns="44357" rtlCol="0"/>
          <a:lstStyle>
            <a:lvl1pPr algn="r" eaLnBrk="0" hangingPunct="0">
              <a:defRPr sz="1100" smtClean="0">
                <a:latin typeface="Arial" charset="0"/>
                <a:ea typeface="ヒラギノ角ゴ Pro W3" pitchFamily="84" charset="-128"/>
                <a:cs typeface="+mn-cs"/>
              </a:defRPr>
            </a:lvl1pPr>
          </a:lstStyle>
          <a:p>
            <a:pPr>
              <a:defRPr/>
            </a:pPr>
            <a:fld id="{D2B2F5F4-09F5-4E92-AE0F-5E87E11F2DB4}" type="datetime1">
              <a:rPr lang="de-DE" smtClean="0"/>
              <a:t>02.12.2021</a:t>
            </a:fld>
            <a:endParaRPr lang="de-CH" dirty="0"/>
          </a:p>
        </p:txBody>
      </p:sp>
      <p:sp>
        <p:nvSpPr>
          <p:cNvPr id="4" name="Fußzeilenplatzhalter 3"/>
          <p:cNvSpPr>
            <a:spLocks noGrp="1"/>
          </p:cNvSpPr>
          <p:nvPr>
            <p:ph type="ftr" sz="quarter" idx="2"/>
          </p:nvPr>
        </p:nvSpPr>
        <p:spPr>
          <a:xfrm>
            <a:off x="7" y="9430475"/>
            <a:ext cx="2946557" cy="496173"/>
          </a:xfrm>
          <a:prstGeom prst="rect">
            <a:avLst/>
          </a:prstGeom>
        </p:spPr>
        <p:txBody>
          <a:bodyPr vert="horz" lIns="88715" tIns="44357" rIns="88715" bIns="44357" rtlCol="0" anchor="b"/>
          <a:lstStyle>
            <a:lvl1pPr algn="l" eaLnBrk="0" hangingPunct="0">
              <a:defRPr sz="1100" dirty="0">
                <a:latin typeface="Arial" charset="0"/>
                <a:ea typeface="ヒラギノ角ゴ Pro W3" pitchFamily="84" charset="-128"/>
                <a:cs typeface="+mn-cs"/>
              </a:defRPr>
            </a:lvl1pPr>
          </a:lstStyle>
          <a:p>
            <a:pPr>
              <a:defRPr/>
            </a:pPr>
            <a:endParaRPr lang="de-CH" dirty="0"/>
          </a:p>
        </p:txBody>
      </p:sp>
      <p:sp>
        <p:nvSpPr>
          <p:cNvPr id="5" name="Foliennummernplatzhalter 4"/>
          <p:cNvSpPr>
            <a:spLocks noGrp="1"/>
          </p:cNvSpPr>
          <p:nvPr>
            <p:ph type="sldNum" sz="quarter" idx="3"/>
          </p:nvPr>
        </p:nvSpPr>
        <p:spPr>
          <a:xfrm>
            <a:off x="3849538" y="9430475"/>
            <a:ext cx="2946557" cy="496173"/>
          </a:xfrm>
          <a:prstGeom prst="rect">
            <a:avLst/>
          </a:prstGeom>
        </p:spPr>
        <p:txBody>
          <a:bodyPr vert="horz" lIns="88715" tIns="44357" rIns="88715" bIns="44357" rtlCol="0" anchor="b"/>
          <a:lstStyle>
            <a:lvl1pPr algn="r" eaLnBrk="0" hangingPunct="0">
              <a:defRPr sz="1100" smtClean="0">
                <a:latin typeface="Arial" charset="0"/>
                <a:ea typeface="ヒラギノ角ゴ Pro W3" pitchFamily="84" charset="-128"/>
                <a:cs typeface="+mn-cs"/>
              </a:defRPr>
            </a:lvl1pPr>
          </a:lstStyle>
          <a:p>
            <a:pPr>
              <a:defRPr/>
            </a:pPr>
            <a:fld id="{CAF572C7-0052-41E1-9145-85B1A25ACB58}" type="slidenum">
              <a:rPr lang="de-CH"/>
              <a:pPr>
                <a:defRPr/>
              </a:pPr>
              <a:t>‹Nr.›</a:t>
            </a:fld>
            <a:endParaRPr lang="de-CH" dirty="0"/>
          </a:p>
        </p:txBody>
      </p:sp>
    </p:spTree>
    <p:extLst>
      <p:ext uri="{BB962C8B-B14F-4D97-AF65-F5344CB8AC3E}">
        <p14:creationId xmlns:p14="http://schemas.microsoft.com/office/powerpoint/2010/main" val="10198554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 y="2"/>
            <a:ext cx="2944973" cy="49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7" tIns="46113" rIns="92227" bIns="46113" numCol="1" anchor="t" anchorCtr="0" compatLnSpc="1">
            <a:prstTxWarp prst="textNoShape">
              <a:avLst/>
            </a:prstTxWarp>
          </a:bodyPr>
          <a:lstStyle>
            <a:lvl1pPr eaLnBrk="0" hangingPunct="0">
              <a:defRPr sz="1100" dirty="0">
                <a:latin typeface="Arial" charset="0"/>
                <a:ea typeface="ヒラギノ角ゴ Pro W3" pitchFamily="84" charset="-128"/>
                <a:cs typeface="+mn-cs"/>
              </a:defRPr>
            </a:lvl1pPr>
          </a:lstStyle>
          <a:p>
            <a:pPr>
              <a:defRPr/>
            </a:pPr>
            <a:endParaRPr lang="de-DE" dirty="0"/>
          </a:p>
        </p:txBody>
      </p:sp>
      <p:sp>
        <p:nvSpPr>
          <p:cNvPr id="3075" name="Rectangle 3"/>
          <p:cNvSpPr>
            <a:spLocks noGrp="1" noChangeArrowheads="1"/>
          </p:cNvSpPr>
          <p:nvPr>
            <p:ph type="dt" idx="1"/>
          </p:nvPr>
        </p:nvSpPr>
        <p:spPr bwMode="auto">
          <a:xfrm>
            <a:off x="3852710" y="2"/>
            <a:ext cx="2944973" cy="49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7" tIns="46113" rIns="92227" bIns="46113" numCol="1" anchor="t" anchorCtr="0" compatLnSpc="1">
            <a:prstTxWarp prst="textNoShape">
              <a:avLst/>
            </a:prstTxWarp>
          </a:bodyPr>
          <a:lstStyle>
            <a:lvl1pPr algn="r" eaLnBrk="0" hangingPunct="0">
              <a:defRPr sz="1100" smtClean="0">
                <a:latin typeface="Arial" charset="0"/>
                <a:ea typeface="ヒラギノ角ゴ Pro W3" pitchFamily="84" charset="-128"/>
                <a:cs typeface="+mn-cs"/>
              </a:defRPr>
            </a:lvl1pPr>
          </a:lstStyle>
          <a:p>
            <a:pPr>
              <a:defRPr/>
            </a:pPr>
            <a:fld id="{1FE75E45-8E67-49DC-91D5-C8FA1C9B34BE}" type="datetime1">
              <a:rPr lang="de-DE" smtClean="0"/>
              <a:t>02.12.2021</a:t>
            </a:fld>
            <a:endParaRPr lang="de-DE" dirty="0"/>
          </a:p>
        </p:txBody>
      </p:sp>
      <p:sp>
        <p:nvSpPr>
          <p:cNvPr id="56324" name="Rectangle 4"/>
          <p:cNvSpPr>
            <a:spLocks noGrp="1" noRot="1" noChangeAspect="1" noChangeArrowheads="1" noTextEdit="1"/>
          </p:cNvSpPr>
          <p:nvPr>
            <p:ph type="sldImg" idx="2"/>
          </p:nvPr>
        </p:nvSpPr>
        <p:spPr bwMode="auto">
          <a:xfrm>
            <a:off x="90488" y="742950"/>
            <a:ext cx="6616700" cy="37226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153" y="4716032"/>
            <a:ext cx="4985384" cy="446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7" tIns="46113" rIns="92227" bIns="46113"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6" y="9432053"/>
            <a:ext cx="2944973" cy="49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7" tIns="46113" rIns="92227" bIns="46113" numCol="1" anchor="b" anchorCtr="0" compatLnSpc="1">
            <a:prstTxWarp prst="textNoShape">
              <a:avLst/>
            </a:prstTxWarp>
          </a:bodyPr>
          <a:lstStyle>
            <a:lvl1pPr eaLnBrk="0" hangingPunct="0">
              <a:defRPr sz="1100" dirty="0">
                <a:latin typeface="Arial" charset="0"/>
                <a:ea typeface="ヒラギノ角ゴ Pro W3" pitchFamily="84" charset="-128"/>
                <a:cs typeface="+mn-cs"/>
              </a:defRPr>
            </a:lvl1pPr>
          </a:lstStyle>
          <a:p>
            <a:pPr>
              <a:defRPr/>
            </a:pPr>
            <a:endParaRPr lang="de-DE" dirty="0"/>
          </a:p>
        </p:txBody>
      </p:sp>
      <p:sp>
        <p:nvSpPr>
          <p:cNvPr id="3079" name="Rectangle 7"/>
          <p:cNvSpPr>
            <a:spLocks noGrp="1" noChangeArrowheads="1"/>
          </p:cNvSpPr>
          <p:nvPr>
            <p:ph type="sldNum" sz="quarter" idx="5"/>
          </p:nvPr>
        </p:nvSpPr>
        <p:spPr bwMode="auto">
          <a:xfrm>
            <a:off x="3852710" y="9432053"/>
            <a:ext cx="2944973" cy="49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7" tIns="46113" rIns="92227" bIns="46113" numCol="1" anchor="b" anchorCtr="0" compatLnSpc="1">
            <a:prstTxWarp prst="textNoShape">
              <a:avLst/>
            </a:prstTxWarp>
          </a:bodyPr>
          <a:lstStyle>
            <a:lvl1pPr algn="r" eaLnBrk="0" hangingPunct="0">
              <a:defRPr sz="1100">
                <a:latin typeface="Arial" charset="0"/>
                <a:ea typeface="ヒラギノ角ゴ Pro W3" pitchFamily="84" charset="-128"/>
                <a:cs typeface="+mn-cs"/>
              </a:defRPr>
            </a:lvl1pPr>
          </a:lstStyle>
          <a:p>
            <a:pPr>
              <a:defRPr/>
            </a:pPr>
            <a:fld id="{2B9BB4BE-8C08-47BB-9F24-ABAC5AB406BC}" type="slidenum">
              <a:rPr lang="de-DE"/>
              <a:pPr>
                <a:defRPr/>
              </a:pPr>
              <a:t>‹Nr.›</a:t>
            </a:fld>
            <a:endParaRPr lang="de-DE" dirty="0"/>
          </a:p>
        </p:txBody>
      </p:sp>
    </p:spTree>
    <p:extLst>
      <p:ext uri="{BB962C8B-B14F-4D97-AF65-F5344CB8AC3E}">
        <p14:creationId xmlns:p14="http://schemas.microsoft.com/office/powerpoint/2010/main" val="40770925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dirty="0">
                <a:solidFill>
                  <a:schemeClr val="tx1"/>
                </a:solidFill>
                <a:effectLst/>
                <a:latin typeface="Arial" charset="0"/>
                <a:ea typeface="ヒラギノ角ゴ Pro W3" pitchFamily="84" charset="-128"/>
                <a:cs typeface="ヒラギノ角ゴ Pro W3"/>
              </a:rPr>
              <a:t>La </a:t>
            </a:r>
            <a:r>
              <a:rPr lang="en-GB" sz="1200" b="0" i="0" u="none" strike="noStrike" kern="1200" dirty="0" err="1">
                <a:solidFill>
                  <a:schemeClr val="tx1"/>
                </a:solidFill>
                <a:effectLst/>
                <a:latin typeface="Arial" charset="0"/>
                <a:ea typeface="ヒラギノ角ゴ Pro W3" pitchFamily="84" charset="-128"/>
                <a:cs typeface="ヒラギノ角ゴ Pro W3"/>
              </a:rPr>
              <a:t>Communauté</a:t>
            </a:r>
            <a:r>
              <a:rPr lang="en-GB" sz="1200" b="0" i="0" u="none" strike="noStrike" kern="1200" dirty="0">
                <a:solidFill>
                  <a:schemeClr val="tx1"/>
                </a:solidFill>
                <a:effectLst/>
                <a:latin typeface="Arial" charset="0"/>
                <a:ea typeface="ヒラギノ角ゴ Pro W3" pitchFamily="84" charset="-128"/>
                <a:cs typeface="ヒラギノ角ゴ Pro W3"/>
              </a:rPr>
              <a:t> de travail des </a:t>
            </a:r>
            <a:r>
              <a:rPr lang="en-GB" sz="1200" b="0" i="0" u="none" strike="noStrike" kern="1200" dirty="0" err="1">
                <a:solidFill>
                  <a:schemeClr val="tx1"/>
                </a:solidFill>
                <a:effectLst/>
                <a:latin typeface="Arial" charset="0"/>
                <a:ea typeface="ヒラギノ角ゴ Pro W3" pitchFamily="84" charset="-128"/>
                <a:cs typeface="ヒラギノ角ゴ Pro W3"/>
              </a:rPr>
              <a:t>éleveurs</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bovins</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suisses</a:t>
            </a:r>
            <a:r>
              <a:rPr lang="en-GB" sz="1200" b="0" i="0" u="none" strike="noStrike" kern="1200" dirty="0">
                <a:solidFill>
                  <a:schemeClr val="tx1"/>
                </a:solidFill>
                <a:effectLst/>
                <a:latin typeface="Arial" charset="0"/>
                <a:ea typeface="ヒラギノ角ゴ Pro W3" pitchFamily="84" charset="-128"/>
                <a:cs typeface="ヒラギノ角ゴ Pro W3"/>
              </a:rPr>
              <a:t> (CTEBS) a pris la succession </a:t>
            </a:r>
            <a:r>
              <a:rPr lang="en-GB" sz="1200" b="0" i="0" u="none" strike="noStrike" kern="1200" dirty="0" err="1">
                <a:solidFill>
                  <a:schemeClr val="tx1"/>
                </a:solidFill>
                <a:effectLst/>
                <a:latin typeface="Arial" charset="0"/>
                <a:ea typeface="ヒラギノ角ゴ Pro W3" pitchFamily="84" charset="-128"/>
                <a:cs typeface="ヒラギノ角ゴ Pro W3"/>
              </a:rPr>
              <a:t>en</a:t>
            </a:r>
            <a:r>
              <a:rPr lang="en-GB" sz="1200" b="0" i="0" u="none" strike="noStrike" kern="1200" dirty="0">
                <a:solidFill>
                  <a:schemeClr val="tx1"/>
                </a:solidFill>
                <a:effectLst/>
                <a:latin typeface="Arial" charset="0"/>
                <a:ea typeface="ヒラギノ角ゴ Pro W3" pitchFamily="84" charset="-128"/>
                <a:cs typeface="ヒラギノ角ゴ Pro W3"/>
              </a:rPr>
              <a:t> 1996 de la Commission des </a:t>
            </a:r>
            <a:r>
              <a:rPr lang="en-GB" sz="1200" b="0" i="0" u="none" strike="noStrike" kern="1200" dirty="0" err="1">
                <a:solidFill>
                  <a:schemeClr val="tx1"/>
                </a:solidFill>
                <a:effectLst/>
                <a:latin typeface="Arial" charset="0"/>
                <a:ea typeface="ヒラギノ角ゴ Pro W3" pitchFamily="84" charset="-128"/>
                <a:cs typeface="ヒラギノ角ゴ Pro W3"/>
              </a:rPr>
              <a:t>fédérations</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d’élevage</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bovin</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suisses</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fondée</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en</a:t>
            </a:r>
            <a:r>
              <a:rPr lang="en-GB" sz="1200" b="0" i="0" u="none" strike="noStrike" kern="1200" dirty="0">
                <a:solidFill>
                  <a:schemeClr val="tx1"/>
                </a:solidFill>
                <a:effectLst/>
                <a:latin typeface="Arial" charset="0"/>
                <a:ea typeface="ヒラギノ角ゴ Pro W3" pitchFamily="84" charset="-128"/>
                <a:cs typeface="ヒラギノ角ゴ Pro W3"/>
              </a:rPr>
              <a:t> 1917.</a:t>
            </a:r>
            <a:br>
              <a:rPr lang="en-GB" dirty="0"/>
            </a:br>
            <a:endParaRPr lang="en-GB" sz="1200" b="0" i="0" u="none" strike="noStrike" kern="1200" dirty="0">
              <a:solidFill>
                <a:schemeClr val="tx1"/>
              </a:solidFill>
              <a:effectLst/>
              <a:latin typeface="Arial" charset="0"/>
              <a:ea typeface="ヒラギノ角ゴ Pro W3" pitchFamily="84" charset="-128"/>
              <a:cs typeface="ヒラギノ角ゴ Pro W3"/>
            </a:endParaRPr>
          </a:p>
          <a:p>
            <a:pPr marL="171450" indent="-171450">
              <a:buFont typeface="Arial" panose="020B0604020202020204" pitchFamily="34" charset="0"/>
              <a:buChar char="•"/>
            </a:pPr>
            <a:r>
              <a:rPr lang="en-GB" sz="1200" b="0" i="0" u="none" strike="noStrike" kern="1200" dirty="0">
                <a:solidFill>
                  <a:schemeClr val="tx1"/>
                </a:solidFill>
                <a:effectLst/>
                <a:latin typeface="Arial" charset="0"/>
                <a:ea typeface="ヒラギノ角ゴ Pro W3" pitchFamily="84" charset="-128"/>
                <a:cs typeface="ヒラギノ角ゴ Pro W3"/>
              </a:rPr>
              <a:t>Coordination des </a:t>
            </a:r>
            <a:r>
              <a:rPr lang="en-GB" sz="1200" b="0" i="0" u="none" strike="noStrike" kern="1200" dirty="0" err="1">
                <a:solidFill>
                  <a:schemeClr val="tx1"/>
                </a:solidFill>
                <a:effectLst/>
                <a:latin typeface="Arial" charset="0"/>
                <a:ea typeface="ヒラギノ角ゴ Pro W3" pitchFamily="84" charset="-128"/>
                <a:cs typeface="ヒラギノ角ゴ Pro W3"/>
              </a:rPr>
              <a:t>activités</a:t>
            </a:r>
            <a:r>
              <a:rPr lang="en-GB" sz="1200" b="0" i="0" u="none" strike="noStrike" kern="1200" dirty="0">
                <a:solidFill>
                  <a:schemeClr val="tx1"/>
                </a:solidFill>
                <a:effectLst/>
                <a:latin typeface="Arial" charset="0"/>
                <a:ea typeface="ヒラギノ角ゴ Pro W3" pitchFamily="84" charset="-128"/>
                <a:cs typeface="ヒラギノ角ゴ Pro W3"/>
              </a:rPr>
              <a:t> des organisations </a:t>
            </a:r>
            <a:r>
              <a:rPr lang="en-GB" sz="1200" b="0" i="0" u="none" strike="noStrike" kern="1200" dirty="0" err="1">
                <a:solidFill>
                  <a:schemeClr val="tx1"/>
                </a:solidFill>
                <a:effectLst/>
                <a:latin typeface="Arial" charset="0"/>
                <a:ea typeface="ヒラギノ角ゴ Pro W3" pitchFamily="84" charset="-128"/>
                <a:cs typeface="ヒラギノ角ゴ Pro W3"/>
              </a:rPr>
              <a:t>membres</a:t>
            </a:r>
            <a:endParaRPr lang="en-GB" sz="1200" b="0" i="0" u="none" strike="noStrike" kern="1200" dirty="0">
              <a:solidFill>
                <a:schemeClr val="tx1"/>
              </a:solidFill>
              <a:effectLst/>
              <a:latin typeface="Arial" charset="0"/>
              <a:ea typeface="ヒラギノ角ゴ Pro W3" pitchFamily="84" charset="-128"/>
              <a:cs typeface="ヒラギノ角ゴ Pro W3"/>
            </a:endParaRPr>
          </a:p>
          <a:p>
            <a:pPr marL="171450" indent="-171450">
              <a:buFont typeface="Arial" panose="020B0604020202020204" pitchFamily="34" charset="0"/>
              <a:buChar char="•"/>
            </a:pPr>
            <a:r>
              <a:rPr lang="en-GB" sz="1200" b="0" i="0" u="none" strike="noStrike" kern="1200" dirty="0">
                <a:solidFill>
                  <a:schemeClr val="tx1"/>
                </a:solidFill>
                <a:effectLst/>
                <a:latin typeface="Arial" charset="0"/>
                <a:ea typeface="ヒラギノ角ゴ Pro W3" pitchFamily="84" charset="-128"/>
                <a:cs typeface="ヒラギノ角ゴ Pro W3"/>
              </a:rPr>
              <a:t>Pilotage </a:t>
            </a:r>
            <a:r>
              <a:rPr lang="en-GB" sz="1200" b="0" i="0" u="none" strike="noStrike" kern="1200" dirty="0" err="1">
                <a:solidFill>
                  <a:schemeClr val="tx1"/>
                </a:solidFill>
                <a:effectLst/>
                <a:latin typeface="Arial" charset="0"/>
                <a:ea typeface="ヒラギノ角ゴ Pro W3" pitchFamily="84" charset="-128"/>
                <a:cs typeface="ヒラギノ角ゴ Pro W3"/>
              </a:rPr>
              <a:t>commun</a:t>
            </a:r>
            <a:r>
              <a:rPr lang="en-GB" sz="1200" b="0" i="0" u="none" strike="noStrike" kern="1200" dirty="0">
                <a:solidFill>
                  <a:schemeClr val="tx1"/>
                </a:solidFill>
                <a:effectLst/>
                <a:latin typeface="Arial" charset="0"/>
                <a:ea typeface="ヒラギノ角ゴ Pro W3" pitchFamily="84" charset="-128"/>
                <a:cs typeface="ヒラギノ角ゴ Pro W3"/>
              </a:rPr>
              <a:t> de </a:t>
            </a:r>
            <a:r>
              <a:rPr lang="en-GB" sz="1200" b="0" i="0" u="none" strike="noStrike" kern="1200" dirty="0" err="1">
                <a:solidFill>
                  <a:schemeClr val="tx1"/>
                </a:solidFill>
                <a:effectLst/>
                <a:latin typeface="Arial" charset="0"/>
                <a:ea typeface="ヒラギノ角ゴ Pro W3" pitchFamily="84" charset="-128"/>
                <a:cs typeface="ヒラギノ角ゴ Pro W3"/>
              </a:rPr>
              <a:t>projets</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en</a:t>
            </a:r>
            <a:r>
              <a:rPr lang="en-GB" sz="1200" b="0" i="0" u="none" strike="noStrike" kern="1200" dirty="0">
                <a:solidFill>
                  <a:schemeClr val="tx1"/>
                </a:solidFill>
                <a:effectLst/>
                <a:latin typeface="Arial" charset="0"/>
                <a:ea typeface="ヒラギノ角ゴ Pro W3" pitchFamily="84" charset="-128"/>
                <a:cs typeface="ヒラギノ角ゴ Pro W3"/>
              </a:rPr>
              <a:t> particulier dans les </a:t>
            </a:r>
            <a:r>
              <a:rPr lang="en-GB" sz="1200" b="0" i="0" u="none" strike="noStrike" kern="1200" dirty="0" err="1">
                <a:solidFill>
                  <a:schemeClr val="tx1"/>
                </a:solidFill>
                <a:effectLst/>
                <a:latin typeface="Arial" charset="0"/>
                <a:ea typeface="ヒラギノ角ゴ Pro W3" pitchFamily="84" charset="-128"/>
                <a:cs typeface="ヒラギノ角ゴ Pro W3"/>
              </a:rPr>
              <a:t>domaines</a:t>
            </a:r>
            <a:r>
              <a:rPr lang="en-GB" sz="1200" b="0" i="0" u="none" strike="noStrike" kern="1200" dirty="0">
                <a:solidFill>
                  <a:schemeClr val="tx1"/>
                </a:solidFill>
                <a:effectLst/>
                <a:latin typeface="Arial" charset="0"/>
                <a:ea typeface="ヒラギノ角ゴ Pro W3" pitchFamily="84" charset="-128"/>
                <a:cs typeface="ヒラギノ角ゴ Pro W3"/>
              </a:rPr>
              <a:t> de la recherche et du </a:t>
            </a:r>
            <a:r>
              <a:rPr lang="en-GB" sz="1200" b="0" i="0" u="none" strike="noStrike" kern="1200" dirty="0" err="1">
                <a:solidFill>
                  <a:schemeClr val="tx1"/>
                </a:solidFill>
                <a:effectLst/>
                <a:latin typeface="Arial" charset="0"/>
                <a:ea typeface="ヒラギノ角ゴ Pro W3" pitchFamily="84" charset="-128"/>
                <a:cs typeface="ヒラギノ角ゴ Pro W3"/>
              </a:rPr>
              <a:t>développement</a:t>
            </a:r>
            <a:endParaRPr lang="en-GB" sz="1200" b="0" i="0" u="none" strike="noStrike" kern="1200" dirty="0">
              <a:solidFill>
                <a:schemeClr val="tx1"/>
              </a:solidFill>
              <a:effectLst/>
              <a:latin typeface="Arial" charset="0"/>
              <a:ea typeface="ヒラギノ角ゴ Pro W3" pitchFamily="84" charset="-128"/>
              <a:cs typeface="ヒラギノ角ゴ Pro W3"/>
            </a:endParaRPr>
          </a:p>
          <a:p>
            <a:pPr marL="171450" indent="-171450">
              <a:buFont typeface="Arial" panose="020B0604020202020204" pitchFamily="34" charset="0"/>
              <a:buChar char="•"/>
            </a:pPr>
            <a:r>
              <a:rPr lang="en-GB" sz="1200" b="0" i="0" u="none" strike="noStrike" kern="1200" dirty="0" err="1">
                <a:solidFill>
                  <a:schemeClr val="tx1"/>
                </a:solidFill>
                <a:effectLst/>
                <a:latin typeface="Arial" charset="0"/>
                <a:ea typeface="ヒラギノ角ゴ Pro W3" pitchFamily="84" charset="-128"/>
                <a:cs typeface="ヒラギノ角ゴ Pro W3"/>
              </a:rPr>
              <a:t>Pflege</a:t>
            </a:r>
            <a:r>
              <a:rPr lang="en-GB" sz="1200" b="0" i="0" u="none" strike="noStrike" kern="1200" dirty="0">
                <a:solidFill>
                  <a:schemeClr val="tx1"/>
                </a:solidFill>
                <a:effectLst/>
                <a:latin typeface="Arial" charset="0"/>
                <a:ea typeface="ヒラギノ角ゴ Pro W3" pitchFamily="84" charset="-128"/>
                <a:cs typeface="ヒラギノ角ゴ Pro W3"/>
              </a:rPr>
              <a:t> der </a:t>
            </a:r>
            <a:r>
              <a:rPr lang="en-GB" sz="1200" b="0" i="0" u="none" strike="noStrike" kern="1200" dirty="0" err="1">
                <a:solidFill>
                  <a:schemeClr val="tx1"/>
                </a:solidFill>
                <a:effectLst/>
                <a:latin typeface="Arial" charset="0"/>
                <a:ea typeface="ヒラギノ角ゴ Pro W3" pitchFamily="84" charset="-128"/>
                <a:cs typeface="ヒラギノ角ゴ Pro W3"/>
              </a:rPr>
              <a:t>Beziehungen</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zu</a:t>
            </a:r>
            <a:r>
              <a:rPr lang="en-GB" sz="1200" b="0" i="0" u="none" strike="noStrike" kern="1200" dirty="0">
                <a:solidFill>
                  <a:schemeClr val="tx1"/>
                </a:solidFill>
                <a:effectLst/>
                <a:latin typeface="Arial" charset="0"/>
                <a:ea typeface="ヒラギノ角ゴ Pro W3" pitchFamily="84" charset="-128"/>
                <a:cs typeface="ヒラギノ角ゴ Pro W3"/>
              </a:rPr>
              <a:t> den </a:t>
            </a:r>
            <a:r>
              <a:rPr lang="en-GB" sz="1200" b="0" i="0" u="none" strike="noStrike" kern="1200" dirty="0" err="1">
                <a:solidFill>
                  <a:schemeClr val="tx1"/>
                </a:solidFill>
                <a:effectLst/>
                <a:latin typeface="Arial" charset="0"/>
                <a:ea typeface="ヒラギノ角ゴ Pro W3" pitchFamily="84" charset="-128"/>
                <a:cs typeface="ヒラギノ角ゴ Pro W3"/>
              </a:rPr>
              <a:t>Behörden</a:t>
            </a:r>
            <a:r>
              <a:rPr lang="en-GB" sz="1200" b="0" i="0" u="none" strike="noStrike" kern="1200" dirty="0">
                <a:solidFill>
                  <a:schemeClr val="tx1"/>
                </a:solidFill>
                <a:effectLst/>
                <a:latin typeface="Arial" charset="0"/>
                <a:ea typeface="ヒラギノ角ゴ Pro W3" pitchFamily="84" charset="-128"/>
                <a:cs typeface="ヒラギノ角ゴ Pro W3"/>
              </a:rPr>
              <a:t> und </a:t>
            </a:r>
            <a:r>
              <a:rPr lang="en-GB" sz="1200" b="0" i="0" u="none" strike="noStrike" kern="1200" dirty="0" err="1">
                <a:solidFill>
                  <a:schemeClr val="tx1"/>
                </a:solidFill>
                <a:effectLst/>
                <a:latin typeface="Arial" charset="0"/>
                <a:ea typeface="ヒラギノ角ゴ Pro W3" pitchFamily="84" charset="-128"/>
                <a:cs typeface="ヒラギノ角ゴ Pro W3"/>
              </a:rPr>
              <a:t>anderen</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Organisationen</a:t>
            </a:r>
            <a:endParaRPr lang="en-GB" sz="1200" b="0" i="0" u="none" strike="noStrike" kern="1200" dirty="0">
              <a:solidFill>
                <a:schemeClr val="tx1"/>
              </a:solidFill>
              <a:effectLst/>
              <a:latin typeface="Arial" charset="0"/>
              <a:ea typeface="ヒラギノ角ゴ Pro W3" pitchFamily="84" charset="-128"/>
              <a:cs typeface="ヒラギノ角ゴ Pro W3"/>
            </a:endParaRPr>
          </a:p>
          <a:p>
            <a:pPr marL="171450" indent="-171450">
              <a:buFont typeface="Arial" panose="020B0604020202020204" pitchFamily="34" charset="0"/>
              <a:buChar char="•"/>
            </a:pPr>
            <a:r>
              <a:rPr lang="en-GB" sz="1200" b="0" i="0" u="none" strike="noStrike" kern="1200" dirty="0">
                <a:solidFill>
                  <a:schemeClr val="tx1"/>
                </a:solidFill>
                <a:effectLst/>
                <a:latin typeface="Arial" charset="0"/>
                <a:ea typeface="ヒラギノ角ゴ Pro W3" pitchFamily="84" charset="-128"/>
                <a:cs typeface="ヒラギノ角ゴ Pro W3"/>
              </a:rPr>
              <a:t>Conseil et </a:t>
            </a:r>
            <a:r>
              <a:rPr lang="en-GB" sz="1200" b="0" i="0" u="none" strike="noStrike" kern="1200" dirty="0" err="1">
                <a:solidFill>
                  <a:schemeClr val="tx1"/>
                </a:solidFill>
                <a:effectLst/>
                <a:latin typeface="Arial" charset="0"/>
                <a:ea typeface="ヒラギノ角ゴ Pro W3" pitchFamily="84" charset="-128"/>
                <a:cs typeface="ヒラギノ角ゴ Pro W3"/>
              </a:rPr>
              <a:t>soutien</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lors</a:t>
            </a:r>
            <a:r>
              <a:rPr lang="en-GB" sz="1200" b="0" i="0" u="none" strike="noStrike" kern="1200" dirty="0">
                <a:solidFill>
                  <a:schemeClr val="tx1"/>
                </a:solidFill>
                <a:effectLst/>
                <a:latin typeface="Arial" charset="0"/>
                <a:ea typeface="ヒラギノ角ゴ Pro W3" pitchFamily="84" charset="-128"/>
                <a:cs typeface="ヒラギノ角ゴ Pro W3"/>
              </a:rPr>
              <a:t> du </a:t>
            </a:r>
            <a:r>
              <a:rPr lang="en-GB" sz="1200" b="0" i="0" u="none" strike="noStrike" kern="1200" dirty="0" err="1">
                <a:solidFill>
                  <a:schemeClr val="tx1"/>
                </a:solidFill>
                <a:effectLst/>
                <a:latin typeface="Arial" charset="0"/>
                <a:ea typeface="ヒラギノ角ゴ Pro W3" pitchFamily="84" charset="-128"/>
                <a:cs typeface="ヒラギノ角ゴ Pro W3"/>
              </a:rPr>
              <a:t>processus</a:t>
            </a:r>
            <a:r>
              <a:rPr lang="en-GB" sz="1200" b="0" i="0" u="none" strike="noStrike" kern="1200" dirty="0">
                <a:solidFill>
                  <a:schemeClr val="tx1"/>
                </a:solidFill>
                <a:effectLst/>
                <a:latin typeface="Arial" charset="0"/>
                <a:ea typeface="ヒラギノ角ゴ Pro W3" pitchFamily="84" charset="-128"/>
                <a:cs typeface="ヒラギノ角ゴ Pro W3"/>
              </a:rPr>
              <a:t> de prise de </a:t>
            </a:r>
            <a:r>
              <a:rPr lang="en-GB" sz="1200" b="0" i="0" u="none" strike="noStrike" kern="1200" dirty="0" err="1">
                <a:solidFill>
                  <a:schemeClr val="tx1"/>
                </a:solidFill>
                <a:effectLst/>
                <a:latin typeface="Arial" charset="0"/>
                <a:ea typeface="ヒラギノ角ゴ Pro W3" pitchFamily="84" charset="-128"/>
                <a:cs typeface="ヒラギノ角ゴ Pro W3"/>
              </a:rPr>
              <a:t>décision</a:t>
            </a:r>
            <a:r>
              <a:rPr lang="en-GB" sz="1200" b="0" i="0" u="none" strike="noStrike" kern="1200" dirty="0">
                <a:solidFill>
                  <a:schemeClr val="tx1"/>
                </a:solidFill>
                <a:effectLst/>
                <a:latin typeface="Arial" charset="0"/>
                <a:ea typeface="ヒラギノ角ゴ Pro W3" pitchFamily="84" charset="-128"/>
                <a:cs typeface="ヒラギノ角ゴ Pro W3"/>
              </a:rPr>
              <a:t> au </a:t>
            </a:r>
            <a:r>
              <a:rPr lang="en-GB" sz="1200" b="0" i="0" u="none" strike="noStrike" kern="1200" dirty="0" err="1">
                <a:solidFill>
                  <a:schemeClr val="tx1"/>
                </a:solidFill>
                <a:effectLst/>
                <a:latin typeface="Arial" charset="0"/>
                <a:ea typeface="ヒラギノ角ゴ Pro W3" pitchFamily="84" charset="-128"/>
                <a:cs typeface="ヒラギノ角ゴ Pro W3"/>
              </a:rPr>
              <a:t>niveau</a:t>
            </a:r>
            <a:r>
              <a:rPr lang="en-GB" sz="1200" b="0" i="0" u="none" strike="noStrike" kern="1200" dirty="0">
                <a:solidFill>
                  <a:schemeClr val="tx1"/>
                </a:solidFill>
                <a:effectLst/>
                <a:latin typeface="Arial" charset="0"/>
                <a:ea typeface="ヒラギノ角ゴ Pro W3" pitchFamily="84" charset="-128"/>
                <a:cs typeface="ヒラギノ角ゴ Pro W3"/>
              </a:rPr>
              <a:t> federal et cantonal</a:t>
            </a:r>
          </a:p>
          <a:p>
            <a:pPr marL="171450" indent="-171450">
              <a:buFont typeface="Arial" panose="020B0604020202020204" pitchFamily="34" charset="0"/>
              <a:buChar char="•"/>
            </a:pPr>
            <a:r>
              <a:rPr lang="en-GB" sz="1200" b="0" i="0" u="none" strike="noStrike" kern="1200" dirty="0">
                <a:solidFill>
                  <a:schemeClr val="tx1"/>
                </a:solidFill>
                <a:effectLst/>
                <a:latin typeface="Arial" charset="0"/>
                <a:ea typeface="ヒラギノ角ゴ Pro W3" pitchFamily="84" charset="-128"/>
                <a:cs typeface="ヒラギノ角ゴ Pro W3"/>
              </a:rPr>
              <a:t>Promotion active de </a:t>
            </a:r>
            <a:r>
              <a:rPr lang="en-GB" sz="1200" b="0" i="0" u="none" strike="noStrike" kern="1200" dirty="0" err="1">
                <a:solidFill>
                  <a:schemeClr val="tx1"/>
                </a:solidFill>
                <a:effectLst/>
                <a:latin typeface="Arial" charset="0"/>
                <a:ea typeface="ヒラギノ角ゴ Pro W3" pitchFamily="84" charset="-128"/>
                <a:cs typeface="ヒラギノ角ゴ Pro W3"/>
              </a:rPr>
              <a:t>l’élevage</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bovin</a:t>
            </a:r>
            <a:r>
              <a:rPr lang="en-GB" sz="1200" b="0" i="0" u="none" strike="noStrike" kern="1200" dirty="0">
                <a:solidFill>
                  <a:schemeClr val="tx1"/>
                </a:solidFill>
                <a:effectLst/>
                <a:latin typeface="Arial" charset="0"/>
                <a:ea typeface="ヒラギノ角ゴ Pro W3" pitchFamily="84" charset="-128"/>
                <a:cs typeface="ヒラギノ角ゴ Pro W3"/>
              </a:rPr>
              <a:t> </a:t>
            </a:r>
            <a:r>
              <a:rPr lang="en-GB" sz="1200" b="0" i="0" u="none" strike="noStrike" kern="1200" dirty="0" err="1">
                <a:solidFill>
                  <a:schemeClr val="tx1"/>
                </a:solidFill>
                <a:effectLst/>
                <a:latin typeface="Arial" charset="0"/>
                <a:ea typeface="ヒラギノ角ゴ Pro W3" pitchFamily="84" charset="-128"/>
                <a:cs typeface="ヒラギノ角ゴ Pro W3"/>
              </a:rPr>
              <a:t>en</a:t>
            </a:r>
            <a:r>
              <a:rPr lang="en-GB" sz="1200" b="0" i="0" u="none" strike="noStrike" kern="1200" dirty="0">
                <a:solidFill>
                  <a:schemeClr val="tx1"/>
                </a:solidFill>
                <a:effectLst/>
                <a:latin typeface="Arial" charset="0"/>
                <a:ea typeface="ヒラギノ角ゴ Pro W3" pitchFamily="84" charset="-128"/>
                <a:cs typeface="ヒラギノ角ゴ Pro W3"/>
              </a:rPr>
              <a:t> Suisse et à </a:t>
            </a:r>
            <a:r>
              <a:rPr lang="en-GB" sz="1200" b="0" i="0" u="none" strike="noStrike" kern="1200" dirty="0" err="1">
                <a:solidFill>
                  <a:schemeClr val="tx1"/>
                </a:solidFill>
                <a:effectLst/>
                <a:latin typeface="Arial" charset="0"/>
                <a:ea typeface="ヒラギノ角ゴ Pro W3" pitchFamily="84" charset="-128"/>
                <a:cs typeface="ヒラギノ角ゴ Pro W3"/>
              </a:rPr>
              <a:t>l’étranger</a:t>
            </a:r>
            <a:endParaRPr lang="en-GB" sz="1200" b="0" i="0" u="none" strike="noStrike" kern="1200" dirty="0">
              <a:solidFill>
                <a:schemeClr val="tx1"/>
              </a:solidFill>
              <a:effectLst/>
              <a:latin typeface="Arial" charset="0"/>
              <a:ea typeface="ヒラギノ角ゴ Pro W3" pitchFamily="84" charset="-128"/>
              <a:cs typeface="ヒラギノ角ゴ Pro W3"/>
            </a:endParaRPr>
          </a:p>
        </p:txBody>
      </p:sp>
      <p:sp>
        <p:nvSpPr>
          <p:cNvPr id="4" name="Date Placeholder 3"/>
          <p:cNvSpPr>
            <a:spLocks noGrp="1"/>
          </p:cNvSpPr>
          <p:nvPr>
            <p:ph type="dt" idx="1"/>
          </p:nvPr>
        </p:nvSpPr>
        <p:spPr/>
        <p:txBody>
          <a:bodyPr/>
          <a:lstStyle/>
          <a:p>
            <a:pPr>
              <a:defRPr/>
            </a:pPr>
            <a:fld id="{1FE75E45-8E67-49DC-91D5-C8FA1C9B34BE}" type="datetime1">
              <a:rPr lang="de-DE" smtClean="0"/>
              <a:t>02.12.2021</a:t>
            </a:fld>
            <a:endParaRPr lang="de-DE" dirty="0"/>
          </a:p>
        </p:txBody>
      </p:sp>
      <p:sp>
        <p:nvSpPr>
          <p:cNvPr id="5" name="Slide Number Placeholder 4"/>
          <p:cNvSpPr>
            <a:spLocks noGrp="1"/>
          </p:cNvSpPr>
          <p:nvPr>
            <p:ph type="sldNum" sz="quarter" idx="5"/>
          </p:nvPr>
        </p:nvSpPr>
        <p:spPr/>
        <p:txBody>
          <a:bodyPr/>
          <a:lstStyle/>
          <a:p>
            <a:pPr>
              <a:defRPr/>
            </a:pPr>
            <a:fld id="{2B9BB4BE-8C08-47BB-9F24-ABAC5AB406BC}" type="slidenum">
              <a:rPr lang="de-DE" smtClean="0"/>
              <a:pPr>
                <a:defRPr/>
              </a:pPr>
              <a:t>2</a:t>
            </a:fld>
            <a:endParaRPr lang="de-DE" dirty="0"/>
          </a:p>
        </p:txBody>
      </p:sp>
    </p:spTree>
    <p:extLst>
      <p:ext uri="{BB962C8B-B14F-4D97-AF65-F5344CB8AC3E}">
        <p14:creationId xmlns:p14="http://schemas.microsoft.com/office/powerpoint/2010/main" val="2556780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84" charset="-128"/>
              </a:defRPr>
            </a:lvl1pPr>
            <a:lvl2pPr marL="740841" indent="-284939">
              <a:defRPr sz="2400">
                <a:solidFill>
                  <a:schemeClr val="tx1"/>
                </a:solidFill>
                <a:latin typeface="Arial" charset="0"/>
                <a:ea typeface="ヒラギノ角ゴ Pro W3" pitchFamily="84" charset="-128"/>
              </a:defRPr>
            </a:lvl2pPr>
            <a:lvl3pPr marL="1139755" indent="-227951">
              <a:defRPr sz="2400">
                <a:solidFill>
                  <a:schemeClr val="tx1"/>
                </a:solidFill>
                <a:latin typeface="Arial" charset="0"/>
                <a:ea typeface="ヒラギノ角ゴ Pro W3" pitchFamily="84" charset="-128"/>
              </a:defRPr>
            </a:lvl3pPr>
            <a:lvl4pPr marL="1595657" indent="-227951">
              <a:defRPr sz="2400">
                <a:solidFill>
                  <a:schemeClr val="tx1"/>
                </a:solidFill>
                <a:latin typeface="Arial" charset="0"/>
                <a:ea typeface="ヒラギノ角ゴ Pro W3" pitchFamily="84" charset="-128"/>
              </a:defRPr>
            </a:lvl4pPr>
            <a:lvl5pPr marL="2051559" indent="-227951">
              <a:defRPr sz="2400">
                <a:solidFill>
                  <a:schemeClr val="tx1"/>
                </a:solidFill>
                <a:latin typeface="Arial" charset="0"/>
                <a:ea typeface="ヒラギノ角ゴ Pro W3" pitchFamily="84" charset="-128"/>
              </a:defRPr>
            </a:lvl5pPr>
            <a:lvl6pPr marL="2507461" indent="-227951" eaLnBrk="0" fontAlgn="base" hangingPunct="0">
              <a:spcBef>
                <a:spcPct val="0"/>
              </a:spcBef>
              <a:spcAft>
                <a:spcPct val="0"/>
              </a:spcAft>
              <a:defRPr sz="2400">
                <a:solidFill>
                  <a:schemeClr val="tx1"/>
                </a:solidFill>
                <a:latin typeface="Arial" charset="0"/>
                <a:ea typeface="ヒラギノ角ゴ Pro W3" pitchFamily="84" charset="-128"/>
              </a:defRPr>
            </a:lvl6pPr>
            <a:lvl7pPr marL="2963363" indent="-227951" eaLnBrk="0" fontAlgn="base" hangingPunct="0">
              <a:spcBef>
                <a:spcPct val="0"/>
              </a:spcBef>
              <a:spcAft>
                <a:spcPct val="0"/>
              </a:spcAft>
              <a:defRPr sz="2400">
                <a:solidFill>
                  <a:schemeClr val="tx1"/>
                </a:solidFill>
                <a:latin typeface="Arial" charset="0"/>
                <a:ea typeface="ヒラギノ角ゴ Pro W3" pitchFamily="84" charset="-128"/>
              </a:defRPr>
            </a:lvl7pPr>
            <a:lvl8pPr marL="3419265" indent="-227951" eaLnBrk="0" fontAlgn="base" hangingPunct="0">
              <a:spcBef>
                <a:spcPct val="0"/>
              </a:spcBef>
              <a:spcAft>
                <a:spcPct val="0"/>
              </a:spcAft>
              <a:defRPr sz="2400">
                <a:solidFill>
                  <a:schemeClr val="tx1"/>
                </a:solidFill>
                <a:latin typeface="Arial" charset="0"/>
                <a:ea typeface="ヒラギノ角ゴ Pro W3" pitchFamily="84" charset="-128"/>
              </a:defRPr>
            </a:lvl8pPr>
            <a:lvl9pPr marL="3875167" indent="-227951" eaLnBrk="0" fontAlgn="base" hangingPunct="0">
              <a:spcBef>
                <a:spcPct val="0"/>
              </a:spcBef>
              <a:spcAft>
                <a:spcPct val="0"/>
              </a:spcAft>
              <a:defRPr sz="2400">
                <a:solidFill>
                  <a:schemeClr val="tx1"/>
                </a:solidFill>
                <a:latin typeface="Arial" charset="0"/>
                <a:ea typeface="ヒラギノ角ゴ Pro W3" pitchFamily="84" charset="-128"/>
              </a:defRPr>
            </a:lvl9pPr>
          </a:lstStyle>
          <a:p>
            <a:fld id="{DBEFDB55-AE9D-4E3B-BDE8-1354E207FE8F}" type="slidenum">
              <a:rPr lang="de-DE" altLang="de-DE" sz="1200"/>
              <a:pPr/>
              <a:t>23</a:t>
            </a:fld>
            <a:endParaRPr lang="de-DE" altLang="de-DE" sz="1200"/>
          </a:p>
        </p:txBody>
      </p:sp>
      <p:sp>
        <p:nvSpPr>
          <p:cNvPr id="101379" name="Rectangle 2"/>
          <p:cNvSpPr>
            <a:spLocks noGrp="1" noRot="1" noChangeAspect="1" noChangeArrowheads="1" noTextEdit="1"/>
          </p:cNvSpPr>
          <p:nvPr>
            <p:ph type="sldImg"/>
          </p:nvPr>
        </p:nvSpPr>
        <p:spPr>
          <a:xfrm>
            <a:off x="92075" y="744538"/>
            <a:ext cx="6629400" cy="3730625"/>
          </a:xfrm>
          <a:ln/>
        </p:spPr>
      </p:sp>
      <p:sp>
        <p:nvSpPr>
          <p:cNvPr id="101380" name="Rectangle 3"/>
          <p:cNvSpPr>
            <a:spLocks noGrp="1" noChangeArrowheads="1"/>
          </p:cNvSpPr>
          <p:nvPr>
            <p:ph type="body" idx="1"/>
          </p:nvPr>
        </p:nvSpPr>
        <p:spPr>
          <a:xfrm>
            <a:off x="908370" y="4724840"/>
            <a:ext cx="4995227" cy="4472064"/>
          </a:xfrm>
          <a:noFill/>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0" u="none" strike="noStrike" kern="1200" dirty="0">
                <a:solidFill>
                  <a:schemeClr val="tx1"/>
                </a:solidFill>
                <a:effectLst/>
                <a:latin typeface="Arial" charset="0"/>
                <a:ea typeface="ヒラギノ角ゴ Pro W3" pitchFamily="84" charset="-128"/>
                <a:cs typeface="ヒラギノ角ゴ Pro W3"/>
              </a:rPr>
              <a:t>Dans le domaine des critères fonctionnels, la durée d'utilisation est le critère économique le plus important dans l'élevage laitier.</a:t>
            </a:r>
          </a:p>
        </p:txBody>
      </p:sp>
      <p:sp>
        <p:nvSpPr>
          <p:cNvPr id="4" name="Date Placeholder 3"/>
          <p:cNvSpPr>
            <a:spLocks noGrp="1"/>
          </p:cNvSpPr>
          <p:nvPr>
            <p:ph type="dt" idx="1"/>
          </p:nvPr>
        </p:nvSpPr>
        <p:spPr/>
        <p:txBody>
          <a:bodyPr/>
          <a:lstStyle/>
          <a:p>
            <a:pPr>
              <a:defRPr/>
            </a:pPr>
            <a:fld id="{1FE75E45-8E67-49DC-91D5-C8FA1C9B34BE}" type="datetime1">
              <a:rPr lang="de-DE" smtClean="0"/>
              <a:t>02.12.2021</a:t>
            </a:fld>
            <a:endParaRPr lang="de-DE" dirty="0"/>
          </a:p>
        </p:txBody>
      </p:sp>
      <p:sp>
        <p:nvSpPr>
          <p:cNvPr id="5" name="Slide Number Placeholder 4"/>
          <p:cNvSpPr>
            <a:spLocks noGrp="1"/>
          </p:cNvSpPr>
          <p:nvPr>
            <p:ph type="sldNum" sz="quarter" idx="5"/>
          </p:nvPr>
        </p:nvSpPr>
        <p:spPr/>
        <p:txBody>
          <a:bodyPr/>
          <a:lstStyle/>
          <a:p>
            <a:pPr>
              <a:defRPr/>
            </a:pPr>
            <a:fld id="{2B9BB4BE-8C08-47BB-9F24-ABAC5AB406BC}" type="slidenum">
              <a:rPr lang="de-DE" smtClean="0"/>
              <a:pPr>
                <a:defRPr/>
              </a:pPr>
              <a:t>4</a:t>
            </a:fld>
            <a:endParaRPr lang="de-DE" dirty="0"/>
          </a:p>
        </p:txBody>
      </p:sp>
    </p:spTree>
    <p:extLst>
      <p:ext uri="{BB962C8B-B14F-4D97-AF65-F5344CB8AC3E}">
        <p14:creationId xmlns:p14="http://schemas.microsoft.com/office/powerpoint/2010/main" val="395476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0" u="none" strike="noStrike" kern="1200" dirty="0">
                <a:solidFill>
                  <a:schemeClr val="tx1"/>
                </a:solidFill>
                <a:effectLst/>
                <a:latin typeface="Arial" charset="0"/>
                <a:ea typeface="ヒラギノ角ゴ Pro W3" pitchFamily="84" charset="-128"/>
                <a:cs typeface="ヒラギノ角ゴ Pro W3"/>
              </a:rPr>
              <a:t>Une longue durée d'utilisation permet d'exploiter pleinement le rendement maximal lié à l'âge, de réduire les coûts proportionnels d'élevage et d'augmenter précision de la sélection au sein de l'exploitation.</a:t>
            </a:r>
          </a:p>
        </p:txBody>
      </p:sp>
      <p:sp>
        <p:nvSpPr>
          <p:cNvPr id="4" name="Date Placeholder 3"/>
          <p:cNvSpPr>
            <a:spLocks noGrp="1"/>
          </p:cNvSpPr>
          <p:nvPr>
            <p:ph type="dt" idx="1"/>
          </p:nvPr>
        </p:nvSpPr>
        <p:spPr/>
        <p:txBody>
          <a:bodyPr/>
          <a:lstStyle/>
          <a:p>
            <a:pPr>
              <a:defRPr/>
            </a:pPr>
            <a:fld id="{1FE75E45-8E67-49DC-91D5-C8FA1C9B34BE}" type="datetime1">
              <a:rPr lang="de-DE" smtClean="0"/>
              <a:t>02.12.2021</a:t>
            </a:fld>
            <a:endParaRPr lang="de-DE" dirty="0"/>
          </a:p>
        </p:txBody>
      </p:sp>
      <p:sp>
        <p:nvSpPr>
          <p:cNvPr id="5" name="Slide Number Placeholder 4"/>
          <p:cNvSpPr>
            <a:spLocks noGrp="1"/>
          </p:cNvSpPr>
          <p:nvPr>
            <p:ph type="sldNum" sz="quarter" idx="5"/>
          </p:nvPr>
        </p:nvSpPr>
        <p:spPr/>
        <p:txBody>
          <a:bodyPr/>
          <a:lstStyle/>
          <a:p>
            <a:pPr>
              <a:defRPr/>
            </a:pPr>
            <a:fld id="{2B9BB4BE-8C08-47BB-9F24-ABAC5AB406BC}" type="slidenum">
              <a:rPr lang="de-DE" smtClean="0"/>
              <a:pPr>
                <a:defRPr/>
              </a:pPr>
              <a:t>5</a:t>
            </a:fld>
            <a:endParaRPr lang="de-DE" dirty="0"/>
          </a:p>
        </p:txBody>
      </p:sp>
    </p:spTree>
    <p:extLst>
      <p:ext uri="{BB962C8B-B14F-4D97-AF65-F5344CB8AC3E}">
        <p14:creationId xmlns:p14="http://schemas.microsoft.com/office/powerpoint/2010/main" val="254961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dirty="0">
                <a:solidFill>
                  <a:schemeClr val="tx1"/>
                </a:solidFill>
                <a:effectLst/>
                <a:latin typeface="Arial" charset="0"/>
                <a:ea typeface="ヒラギノ角ゴ Pro W3" pitchFamily="84" charset="-128"/>
                <a:cs typeface="ヒラギノ角ゴ Pro W3"/>
              </a:rPr>
              <a:t>La durée d'utilisation effective dépend aussi de manière décisive de la production laitière d'une vache, car d'une part les vaches ayant une mauvaise production sont réformées plus tôt, mais, d'autre part l'éleveur accorde un traitement spécial aux vaches ayant une production laitière particulièrement élevée (par exemple en ce qui concerne le nombre d'inséminations). Il est donc évident que cette durée d'utilisation directement observable ne peut pas être utilisée comme critère pour le fitness biologique. Pour la sélection du fitness, il est nécessaire d'enregistrer la durée d'utilisation indépendamment de sa performance.</a:t>
            </a:r>
          </a:p>
          <a:p>
            <a:endParaRPr lang="en-GB" sz="1200" b="0" i="0" u="none" strike="noStrike" kern="1200" dirty="0">
              <a:solidFill>
                <a:schemeClr val="tx1"/>
              </a:solidFill>
              <a:effectLst/>
              <a:latin typeface="Arial" charset="0"/>
              <a:ea typeface="ヒラギノ角ゴ Pro W3" pitchFamily="84" charset="-128"/>
              <a:cs typeface="ヒラギノ角ゴ Pro W3"/>
            </a:endParaRPr>
          </a:p>
          <a:p>
            <a:r>
              <a:rPr lang="en-GB" sz="1200" b="1" i="0" u="none" strike="noStrike" kern="1200" dirty="0">
                <a:solidFill>
                  <a:schemeClr val="tx1"/>
                </a:solidFill>
                <a:effectLst/>
                <a:latin typeface="Arial" charset="0"/>
                <a:ea typeface="ヒラギノ角ゴ Pro W3" pitchFamily="84" charset="-128"/>
                <a:cs typeface="ヒラギノ角ゴ Pro W3"/>
              </a:rPr>
              <a:t>Causes </a:t>
            </a:r>
            <a:r>
              <a:rPr lang="en-GB" sz="1200" b="1" i="0" u="none" strike="noStrike" kern="1200" dirty="0" err="1">
                <a:solidFill>
                  <a:schemeClr val="tx1"/>
                </a:solidFill>
                <a:effectLst/>
                <a:latin typeface="Arial" charset="0"/>
                <a:ea typeface="ヒラギノ角ゴ Pro W3" pitchFamily="84" charset="-128"/>
                <a:cs typeface="ヒラギノ角ゴ Pro W3"/>
              </a:rPr>
              <a:t>d’élimination</a:t>
            </a:r>
            <a:r>
              <a:rPr lang="en-GB" sz="1200" b="1" i="0" u="none" strike="noStrike" kern="1200" dirty="0">
                <a:solidFill>
                  <a:schemeClr val="tx1"/>
                </a:solidFill>
                <a:effectLst/>
                <a:latin typeface="Arial" charset="0"/>
                <a:ea typeface="ヒラギノ角ゴ Pro W3" pitchFamily="84" charset="-128"/>
                <a:cs typeface="ヒラギノ角ゴ Pro W3"/>
              </a:rPr>
              <a:t> </a:t>
            </a:r>
            <a:r>
              <a:rPr lang="en-GB" sz="1200" b="1" i="0" u="none" strike="noStrike" kern="1200" dirty="0" err="1">
                <a:solidFill>
                  <a:schemeClr val="tx1"/>
                </a:solidFill>
                <a:effectLst/>
                <a:latin typeface="Arial" charset="0"/>
                <a:ea typeface="ヒラギノ角ゴ Pro W3" pitchFamily="84" charset="-128"/>
                <a:cs typeface="ヒラギノ角ゴ Pro W3"/>
              </a:rPr>
              <a:t>d’une</a:t>
            </a:r>
            <a:r>
              <a:rPr lang="en-GB" sz="1200" b="1" i="0" u="none" strike="noStrike" kern="1200" dirty="0">
                <a:solidFill>
                  <a:schemeClr val="tx1"/>
                </a:solidFill>
                <a:effectLst/>
                <a:latin typeface="Arial" charset="0"/>
                <a:ea typeface="ヒラギノ角ゴ Pro W3" pitchFamily="84" charset="-128"/>
                <a:cs typeface="ヒラギノ角ゴ Pro W3"/>
              </a:rPr>
              <a:t> </a:t>
            </a:r>
            <a:r>
              <a:rPr lang="en-GB" sz="1200" b="1" i="0" u="none" strike="noStrike" kern="1200" dirty="0" err="1">
                <a:solidFill>
                  <a:schemeClr val="tx1"/>
                </a:solidFill>
                <a:effectLst/>
                <a:latin typeface="Arial" charset="0"/>
                <a:ea typeface="ヒラギノ角ゴ Pro W3" pitchFamily="84" charset="-128"/>
                <a:cs typeface="ヒラギノ角ゴ Pro W3"/>
              </a:rPr>
              <a:t>vache</a:t>
            </a:r>
            <a:r>
              <a:rPr lang="en-GB" sz="1200" b="1" i="0" u="none" strike="noStrike" kern="1200" dirty="0">
                <a:solidFill>
                  <a:schemeClr val="tx1"/>
                </a:solidFill>
                <a:effectLst/>
                <a:latin typeface="Arial" charset="0"/>
                <a:ea typeface="ヒラギノ角ゴ Pro W3" pitchFamily="84" charset="-128"/>
                <a:cs typeface="ヒラギノ角ゴ Pro W3"/>
              </a:rPr>
              <a:t> </a:t>
            </a:r>
            <a:br>
              <a:rPr lang="en-GB" sz="1200" b="1" i="0" u="none" strike="noStrike" kern="1200" dirty="0">
                <a:solidFill>
                  <a:schemeClr val="tx1"/>
                </a:solidFill>
                <a:effectLst/>
                <a:latin typeface="Arial" charset="0"/>
                <a:ea typeface="ヒラギノ角ゴ Pro W3" pitchFamily="84" charset="-128"/>
                <a:cs typeface="ヒラギノ角ゴ Pro W3"/>
              </a:rPr>
            </a:br>
            <a:r>
              <a:rPr lang="fr-FR" sz="1200" b="0" i="0" u="none" strike="noStrike" kern="1200" dirty="0">
                <a:solidFill>
                  <a:schemeClr val="tx1"/>
                </a:solidFill>
                <a:effectLst/>
                <a:latin typeface="Arial" charset="0"/>
                <a:ea typeface="ヒラギノ角ゴ Pro W3" pitchFamily="84" charset="-128"/>
                <a:cs typeface="ヒラギノ角ゴ Pro W3"/>
              </a:rPr>
              <a:t>Parmi les causes possibles de l'élimination d'une vache, il convient de distinguer les facteurs liés à la performance et ceux liés au fitness. Il y a réforme "volontaire" (= dépendant de la performance) lorsqu'une vache en bonne santé mais non rentable quitte le troupeau, alors que le départ d'une vache rentable mais par exemple non féconde constitue une réforme "involontaire" (= indépendant de la performance). Du point de vue zootechnique, la durée d'utilisation dite fonctionnelle ou indépendante de la performance est intéressante, car elle permet d'éliminer par le calcul l'effet de réforme lié à la performance dans le cadre de l'estimation des valeurs d'élevage, celle-ci pouvant être considérée comme une mesure de fitness et de la vitalité.</a:t>
            </a:r>
          </a:p>
          <a:p>
            <a:endParaRPr lang="en-GB" sz="1200" b="0" i="0" u="none" strike="noStrike" kern="1200" dirty="0">
              <a:solidFill>
                <a:schemeClr val="tx1"/>
              </a:solidFill>
              <a:effectLst/>
              <a:latin typeface="Arial" charset="0"/>
              <a:ea typeface="ヒラギノ角ゴ Pro W3" pitchFamily="84" charset="-128"/>
              <a:cs typeface="ヒラギノ角ゴ Pro W3"/>
            </a:endParaRPr>
          </a:p>
          <a:p>
            <a:r>
              <a:rPr lang="en-GB" sz="1200" b="1" i="0" u="none" strike="noStrike" kern="1200" dirty="0">
                <a:solidFill>
                  <a:schemeClr val="tx1"/>
                </a:solidFill>
                <a:effectLst/>
                <a:latin typeface="Arial" charset="0"/>
                <a:ea typeface="ヒラギノ角ゴ Pro W3" pitchFamily="84" charset="-128"/>
                <a:cs typeface="ヒラギノ角ゴ Pro W3"/>
              </a:rPr>
              <a:t>Influences </a:t>
            </a:r>
            <a:r>
              <a:rPr lang="en-GB" sz="1200" b="1" i="0" u="none" strike="noStrike" kern="1200" dirty="0" err="1">
                <a:solidFill>
                  <a:schemeClr val="tx1"/>
                </a:solidFill>
                <a:effectLst/>
                <a:latin typeface="Arial" charset="0"/>
                <a:ea typeface="ヒラギノ角ゴ Pro W3" pitchFamily="84" charset="-128"/>
                <a:cs typeface="ヒラギノ角ゴ Pro W3"/>
              </a:rPr>
              <a:t>externes</a:t>
            </a:r>
            <a:r>
              <a:rPr lang="en-GB" sz="1200" b="1" i="0" u="none" strike="noStrike" kern="1200" dirty="0">
                <a:solidFill>
                  <a:schemeClr val="tx1"/>
                </a:solidFill>
                <a:effectLst/>
                <a:latin typeface="Arial" charset="0"/>
                <a:ea typeface="ヒラギノ角ゴ Pro W3" pitchFamily="84" charset="-128"/>
                <a:cs typeface="ヒラギノ角ゴ Pro W3"/>
              </a:rPr>
              <a:t> / conditions cadres</a:t>
            </a:r>
          </a:p>
          <a:p>
            <a:r>
              <a:rPr lang="en-GB" sz="1200" b="0" i="0" u="none" strike="noStrike" kern="1200" dirty="0">
                <a:solidFill>
                  <a:schemeClr val="tx1"/>
                </a:solidFill>
                <a:effectLst/>
                <a:latin typeface="Arial" charset="0"/>
                <a:ea typeface="ヒラギノ角ゴ Pro W3" pitchFamily="84" charset="-128"/>
                <a:cs typeface="ヒラギノ角ゴ Pro W3"/>
              </a:rPr>
              <a:t>Prix du lait, politique</a:t>
            </a:r>
          </a:p>
          <a:p>
            <a:endParaRPr lang="en-GB" sz="1200" b="0" i="0" u="none" strike="noStrike" kern="1200" dirty="0">
              <a:solidFill>
                <a:schemeClr val="tx1"/>
              </a:solidFill>
              <a:effectLst/>
              <a:latin typeface="Arial" charset="0"/>
              <a:ea typeface="ヒラギノ角ゴ Pro W3" pitchFamily="84" charset="-128"/>
              <a:cs typeface="ヒラギノ角ゴ Pro W3"/>
            </a:endParaRPr>
          </a:p>
          <a:p>
            <a:r>
              <a:rPr lang="en-GB" sz="1200" b="1" i="0" u="none" strike="noStrike" kern="1200" dirty="0" err="1">
                <a:solidFill>
                  <a:schemeClr val="tx1"/>
                </a:solidFill>
                <a:effectLst/>
                <a:latin typeface="Arial" charset="0"/>
                <a:ea typeface="ヒラギノ角ゴ Pro W3" pitchFamily="84" charset="-128"/>
                <a:cs typeface="ヒラギノ角ゴ Pro W3"/>
              </a:rPr>
              <a:t>Progrès</a:t>
            </a:r>
            <a:r>
              <a:rPr lang="en-GB" sz="1200" b="1" i="0" u="none" strike="noStrike" kern="1200" dirty="0">
                <a:solidFill>
                  <a:schemeClr val="tx1"/>
                </a:solidFill>
                <a:effectLst/>
                <a:latin typeface="Arial" charset="0"/>
                <a:ea typeface="ヒラギノ角ゴ Pro W3" pitchFamily="84" charset="-128"/>
                <a:cs typeface="ヒラギノ角ゴ Pro W3"/>
              </a:rPr>
              <a:t> </a:t>
            </a:r>
            <a:r>
              <a:rPr lang="en-GB" sz="1200" b="1" i="0" u="none" strike="noStrike" kern="1200" dirty="0" err="1">
                <a:solidFill>
                  <a:schemeClr val="tx1"/>
                </a:solidFill>
                <a:effectLst/>
                <a:latin typeface="Arial" charset="0"/>
                <a:ea typeface="ヒラギノ角ゴ Pro W3" pitchFamily="84" charset="-128"/>
                <a:cs typeface="ヒラギノ角ゴ Pro W3"/>
              </a:rPr>
              <a:t>d’élevage</a:t>
            </a:r>
            <a:endParaRPr lang="en-GB" sz="1200" b="1" i="0" u="none" strike="noStrike" kern="1200" dirty="0">
              <a:solidFill>
                <a:schemeClr val="tx1"/>
              </a:solidFill>
              <a:effectLst/>
              <a:latin typeface="Arial" charset="0"/>
              <a:ea typeface="ヒラギノ角ゴ Pro W3" pitchFamily="84" charset="-128"/>
              <a:cs typeface="ヒラギノ角ゴ Pro W3"/>
            </a:endParaRPr>
          </a:p>
          <a:p>
            <a:r>
              <a:rPr lang="fr-FR" sz="1200" b="0" i="0" u="none" strike="noStrike" kern="1200" dirty="0">
                <a:solidFill>
                  <a:schemeClr val="tx1"/>
                </a:solidFill>
                <a:effectLst/>
                <a:latin typeface="Arial" charset="0"/>
                <a:ea typeface="ヒラギノ角ゴ Pro W3" pitchFamily="84" charset="-128"/>
                <a:cs typeface="ヒラギノ角ゴ Pro W3"/>
              </a:rPr>
              <a:t>Plus les critères sont nombreux, plus le progrès est lent</a:t>
            </a:r>
          </a:p>
          <a:p>
            <a:endParaRPr lang="en-CH" dirty="0"/>
          </a:p>
        </p:txBody>
      </p:sp>
      <p:sp>
        <p:nvSpPr>
          <p:cNvPr id="4" name="Date Placeholder 3"/>
          <p:cNvSpPr>
            <a:spLocks noGrp="1"/>
          </p:cNvSpPr>
          <p:nvPr>
            <p:ph type="dt" idx="1"/>
          </p:nvPr>
        </p:nvSpPr>
        <p:spPr/>
        <p:txBody>
          <a:bodyPr/>
          <a:lstStyle/>
          <a:p>
            <a:pPr>
              <a:defRPr/>
            </a:pPr>
            <a:fld id="{1FE75E45-8E67-49DC-91D5-C8FA1C9B34BE}" type="datetime1">
              <a:rPr lang="de-DE" smtClean="0"/>
              <a:t>02.12.2021</a:t>
            </a:fld>
            <a:endParaRPr lang="de-DE" dirty="0"/>
          </a:p>
        </p:txBody>
      </p:sp>
      <p:sp>
        <p:nvSpPr>
          <p:cNvPr id="5" name="Slide Number Placeholder 4"/>
          <p:cNvSpPr>
            <a:spLocks noGrp="1"/>
          </p:cNvSpPr>
          <p:nvPr>
            <p:ph type="sldNum" sz="quarter" idx="5"/>
          </p:nvPr>
        </p:nvSpPr>
        <p:spPr/>
        <p:txBody>
          <a:bodyPr/>
          <a:lstStyle/>
          <a:p>
            <a:pPr>
              <a:defRPr/>
            </a:pPr>
            <a:fld id="{2B9BB4BE-8C08-47BB-9F24-ABAC5AB406BC}" type="slidenum">
              <a:rPr lang="de-DE" smtClean="0"/>
              <a:pPr>
                <a:defRPr/>
              </a:pPr>
              <a:t>7</a:t>
            </a:fld>
            <a:endParaRPr lang="de-DE" dirty="0"/>
          </a:p>
        </p:txBody>
      </p:sp>
    </p:spTree>
    <p:extLst>
      <p:ext uri="{BB962C8B-B14F-4D97-AF65-F5344CB8AC3E}">
        <p14:creationId xmlns:p14="http://schemas.microsoft.com/office/powerpoint/2010/main" val="33122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0" i="0" u="none" strike="noStrike" kern="1200" noProof="0" dirty="0">
                <a:solidFill>
                  <a:schemeClr val="tx1"/>
                </a:solidFill>
                <a:effectLst/>
                <a:latin typeface="Arial" charset="0"/>
                <a:ea typeface="ヒラギノ角ゴ Pro W3" pitchFamily="84" charset="-128"/>
                <a:cs typeface="ヒラギノ角ゴ Pro W3"/>
              </a:rPr>
              <a:t>L’index fitness se compose de :</a:t>
            </a:r>
          </a:p>
          <a:p>
            <a:r>
              <a:rPr lang="fr-CH" sz="1200" b="0" i="0" u="none" strike="noStrike" kern="1200" noProof="0" dirty="0">
                <a:solidFill>
                  <a:schemeClr val="tx1"/>
                </a:solidFill>
                <a:effectLst/>
                <a:latin typeface="Arial" charset="0"/>
                <a:ea typeface="ヒラギノ角ゴ Pro W3" pitchFamily="84" charset="-128"/>
                <a:cs typeface="ヒラギノ角ゴ Pro W3"/>
              </a:rPr>
              <a:t>42 % fécondité femelle</a:t>
            </a:r>
          </a:p>
          <a:p>
            <a:r>
              <a:rPr lang="fr-CH" sz="1200" b="0" i="0" u="none" strike="noStrike" kern="1200" noProof="0" dirty="0">
                <a:solidFill>
                  <a:schemeClr val="tx1"/>
                </a:solidFill>
                <a:effectLst/>
                <a:latin typeface="Arial" charset="0"/>
                <a:ea typeface="ヒラギノ角ゴ Pro W3" pitchFamily="84" charset="-128"/>
                <a:cs typeface="ヒラギノ角ゴ Pro W3"/>
              </a:rPr>
              <a:t>20 % cellules somatiques</a:t>
            </a:r>
          </a:p>
          <a:p>
            <a:r>
              <a:rPr lang="fr-CH" sz="1200" b="0" i="0" u="none" strike="noStrike" kern="1200" noProof="0" dirty="0">
                <a:solidFill>
                  <a:schemeClr val="tx1"/>
                </a:solidFill>
                <a:effectLst/>
                <a:latin typeface="Arial" charset="0"/>
                <a:ea typeface="ヒラギノ角ゴ Pro W3" pitchFamily="84" charset="-128"/>
                <a:cs typeface="ヒラギノ角ゴ Pro W3"/>
              </a:rPr>
              <a:t>11 % persistance</a:t>
            </a:r>
          </a:p>
          <a:p>
            <a:r>
              <a:rPr lang="fr-CH" sz="1200" b="0" i="0" u="none" strike="noStrike" kern="1200" noProof="0" dirty="0">
                <a:solidFill>
                  <a:schemeClr val="tx1"/>
                </a:solidFill>
                <a:effectLst/>
                <a:latin typeface="Arial" charset="0"/>
                <a:ea typeface="ヒラギノ角ゴ Pro W3" pitchFamily="84" charset="-128"/>
                <a:cs typeface="ヒラギノ角ゴ Pro W3"/>
              </a:rPr>
              <a:t>11 % durée d’utilisation</a:t>
            </a:r>
          </a:p>
          <a:p>
            <a:r>
              <a:rPr lang="fr-CH" sz="1200" b="0" i="0" u="none" strike="noStrike" kern="1200" noProof="0" dirty="0">
                <a:solidFill>
                  <a:schemeClr val="tx1"/>
                </a:solidFill>
                <a:effectLst/>
                <a:latin typeface="Arial" charset="0"/>
                <a:ea typeface="ヒラギノ角ゴ Pro W3" pitchFamily="84" charset="-128"/>
                <a:cs typeface="ヒラギノ角ゴ Pro W3"/>
              </a:rPr>
              <a:t>6 % résistance aux mammites</a:t>
            </a:r>
          </a:p>
          <a:p>
            <a:r>
              <a:rPr lang="fr-CH" sz="1200" b="0" i="0" u="none" strike="noStrike" kern="1200" noProof="0" dirty="0">
                <a:solidFill>
                  <a:schemeClr val="tx1"/>
                </a:solidFill>
                <a:effectLst/>
                <a:latin typeface="Arial" charset="0"/>
                <a:ea typeface="ヒラギノ角ゴ Pro W3" pitchFamily="84" charset="-128"/>
                <a:cs typeface="ヒラギノ角ゴ Pro W3"/>
              </a:rPr>
              <a:t>6 % membres</a:t>
            </a:r>
          </a:p>
          <a:p>
            <a:r>
              <a:rPr lang="fr-CH" sz="1200" b="0" i="0" u="none" strike="noStrike" kern="1200" noProof="0" dirty="0">
                <a:solidFill>
                  <a:schemeClr val="tx1"/>
                </a:solidFill>
                <a:effectLst/>
                <a:latin typeface="Arial" charset="0"/>
                <a:ea typeface="ヒラギノ角ゴ Pro W3" pitchFamily="84" charset="-128"/>
                <a:cs typeface="ヒラギノ角ゴ Pro W3"/>
              </a:rPr>
              <a:t>4 % débit laitier</a:t>
            </a:r>
          </a:p>
        </p:txBody>
      </p:sp>
      <p:sp>
        <p:nvSpPr>
          <p:cNvPr id="4" name="Date Placeholder 3"/>
          <p:cNvSpPr>
            <a:spLocks noGrp="1"/>
          </p:cNvSpPr>
          <p:nvPr>
            <p:ph type="dt" idx="1"/>
          </p:nvPr>
        </p:nvSpPr>
        <p:spPr/>
        <p:txBody>
          <a:bodyPr/>
          <a:lstStyle/>
          <a:p>
            <a:pPr>
              <a:defRPr/>
            </a:pPr>
            <a:fld id="{1FE75E45-8E67-49DC-91D5-C8FA1C9B34BE}" type="datetime1">
              <a:rPr lang="de-DE" smtClean="0"/>
              <a:t>02.12.2021</a:t>
            </a:fld>
            <a:endParaRPr lang="de-DE" dirty="0"/>
          </a:p>
        </p:txBody>
      </p:sp>
      <p:sp>
        <p:nvSpPr>
          <p:cNvPr id="5" name="Slide Number Placeholder 4"/>
          <p:cNvSpPr>
            <a:spLocks noGrp="1"/>
          </p:cNvSpPr>
          <p:nvPr>
            <p:ph type="sldNum" sz="quarter" idx="5"/>
          </p:nvPr>
        </p:nvSpPr>
        <p:spPr/>
        <p:txBody>
          <a:bodyPr/>
          <a:lstStyle/>
          <a:p>
            <a:pPr>
              <a:defRPr/>
            </a:pPr>
            <a:fld id="{2B9BB4BE-8C08-47BB-9F24-ABAC5AB406BC}" type="slidenum">
              <a:rPr lang="de-DE" smtClean="0"/>
              <a:pPr>
                <a:defRPr/>
              </a:pPr>
              <a:t>13</a:t>
            </a:fld>
            <a:endParaRPr lang="de-DE" dirty="0"/>
          </a:p>
        </p:txBody>
      </p:sp>
    </p:spTree>
    <p:extLst>
      <p:ext uri="{BB962C8B-B14F-4D97-AF65-F5344CB8AC3E}">
        <p14:creationId xmlns:p14="http://schemas.microsoft.com/office/powerpoint/2010/main" val="159845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0" i="0" u="none" strike="noStrike" kern="1200" noProof="0" dirty="0">
                <a:solidFill>
                  <a:schemeClr val="tx1"/>
                </a:solidFill>
                <a:effectLst/>
                <a:latin typeface="Arial" charset="0"/>
                <a:ea typeface="ヒラギノ角ゴ Pro W3" pitchFamily="84" charset="-128"/>
                <a:cs typeface="ヒラギノ角ゴ Pro W3"/>
              </a:rPr>
              <a:t>L’index fitness se compose de :</a:t>
            </a:r>
          </a:p>
          <a:p>
            <a:r>
              <a:rPr lang="fr-CH" sz="1200" b="0" i="0" u="none" strike="noStrike" kern="1200" noProof="0" dirty="0">
                <a:solidFill>
                  <a:schemeClr val="tx1"/>
                </a:solidFill>
                <a:effectLst/>
                <a:latin typeface="Arial" charset="0"/>
                <a:ea typeface="ヒラギノ角ゴ Pro W3" pitchFamily="84" charset="-128"/>
                <a:cs typeface="ヒラギノ角ゴ Pro W3"/>
              </a:rPr>
              <a:t>42 % fécondité femelle</a:t>
            </a:r>
          </a:p>
          <a:p>
            <a:r>
              <a:rPr lang="fr-CH" sz="1200" b="0" i="0" u="none" strike="noStrike" kern="1200" noProof="0" dirty="0">
                <a:solidFill>
                  <a:schemeClr val="tx1"/>
                </a:solidFill>
                <a:effectLst/>
                <a:latin typeface="Arial" charset="0"/>
                <a:ea typeface="ヒラギノ角ゴ Pro W3" pitchFamily="84" charset="-128"/>
                <a:cs typeface="ヒラギノ角ゴ Pro W3"/>
              </a:rPr>
              <a:t>20 % cellules somatiques</a:t>
            </a:r>
          </a:p>
          <a:p>
            <a:r>
              <a:rPr lang="fr-CH" sz="1200" b="0" i="0" u="none" strike="noStrike" kern="1200" noProof="0" dirty="0">
                <a:solidFill>
                  <a:schemeClr val="tx1"/>
                </a:solidFill>
                <a:effectLst/>
                <a:latin typeface="Arial" charset="0"/>
                <a:ea typeface="ヒラギノ角ゴ Pro W3" pitchFamily="84" charset="-128"/>
                <a:cs typeface="ヒラギノ角ゴ Pro W3"/>
              </a:rPr>
              <a:t>11 % persistance</a:t>
            </a:r>
          </a:p>
          <a:p>
            <a:r>
              <a:rPr lang="fr-CH" sz="1200" b="0" i="0" u="none" strike="noStrike" kern="1200" noProof="0" dirty="0">
                <a:solidFill>
                  <a:schemeClr val="tx1"/>
                </a:solidFill>
                <a:effectLst/>
                <a:latin typeface="Arial" charset="0"/>
                <a:ea typeface="ヒラギノ角ゴ Pro W3" pitchFamily="84" charset="-128"/>
                <a:cs typeface="ヒラギノ角ゴ Pro W3"/>
              </a:rPr>
              <a:t>11 % durée d’utilisation</a:t>
            </a:r>
          </a:p>
          <a:p>
            <a:r>
              <a:rPr lang="fr-CH" sz="1200" b="0" i="0" u="none" strike="noStrike" kern="1200" noProof="0" dirty="0">
                <a:solidFill>
                  <a:schemeClr val="tx1"/>
                </a:solidFill>
                <a:effectLst/>
                <a:latin typeface="Arial" charset="0"/>
                <a:ea typeface="ヒラギノ角ゴ Pro W3" pitchFamily="84" charset="-128"/>
                <a:cs typeface="ヒラギノ角ゴ Pro W3"/>
              </a:rPr>
              <a:t>6 % résistance aux mammites</a:t>
            </a:r>
          </a:p>
          <a:p>
            <a:r>
              <a:rPr lang="fr-CH" sz="1200" b="0" i="0" u="none" strike="noStrike" kern="1200" noProof="0" dirty="0">
                <a:solidFill>
                  <a:schemeClr val="tx1"/>
                </a:solidFill>
                <a:effectLst/>
                <a:latin typeface="Arial" charset="0"/>
                <a:ea typeface="ヒラギノ角ゴ Pro W3" pitchFamily="84" charset="-128"/>
                <a:cs typeface="ヒラギノ角ゴ Pro W3"/>
              </a:rPr>
              <a:t>6 % membres</a:t>
            </a:r>
          </a:p>
          <a:p>
            <a:r>
              <a:rPr lang="fr-CH" sz="1200" b="0" i="0" u="none" strike="noStrike" kern="1200" noProof="0" dirty="0">
                <a:solidFill>
                  <a:schemeClr val="tx1"/>
                </a:solidFill>
                <a:effectLst/>
                <a:latin typeface="Arial" charset="0"/>
                <a:ea typeface="ヒラギノ角ゴ Pro W3" pitchFamily="84" charset="-128"/>
                <a:cs typeface="ヒラギノ角ゴ Pro W3"/>
              </a:rPr>
              <a:t>4 % débit laitier</a:t>
            </a:r>
          </a:p>
        </p:txBody>
      </p:sp>
      <p:sp>
        <p:nvSpPr>
          <p:cNvPr id="4" name="Date Placeholder 3"/>
          <p:cNvSpPr>
            <a:spLocks noGrp="1"/>
          </p:cNvSpPr>
          <p:nvPr>
            <p:ph type="dt" idx="1"/>
          </p:nvPr>
        </p:nvSpPr>
        <p:spPr/>
        <p:txBody>
          <a:bodyPr/>
          <a:lstStyle/>
          <a:p>
            <a:pPr>
              <a:defRPr/>
            </a:pPr>
            <a:fld id="{1FE75E45-8E67-49DC-91D5-C8FA1C9B34BE}" type="datetime1">
              <a:rPr lang="de-DE" smtClean="0"/>
              <a:t>02.12.2021</a:t>
            </a:fld>
            <a:endParaRPr lang="de-DE" dirty="0"/>
          </a:p>
        </p:txBody>
      </p:sp>
      <p:sp>
        <p:nvSpPr>
          <p:cNvPr id="5" name="Slide Number Placeholder 4"/>
          <p:cNvSpPr>
            <a:spLocks noGrp="1"/>
          </p:cNvSpPr>
          <p:nvPr>
            <p:ph type="sldNum" sz="quarter" idx="5"/>
          </p:nvPr>
        </p:nvSpPr>
        <p:spPr/>
        <p:txBody>
          <a:bodyPr/>
          <a:lstStyle/>
          <a:p>
            <a:pPr>
              <a:defRPr/>
            </a:pPr>
            <a:fld id="{2B9BB4BE-8C08-47BB-9F24-ABAC5AB406BC}" type="slidenum">
              <a:rPr lang="de-DE" smtClean="0"/>
              <a:pPr>
                <a:defRPr/>
              </a:pPr>
              <a:t>14</a:t>
            </a:fld>
            <a:endParaRPr lang="de-DE" dirty="0"/>
          </a:p>
        </p:txBody>
      </p:sp>
    </p:spTree>
    <p:extLst>
      <p:ext uri="{BB962C8B-B14F-4D97-AF65-F5344CB8AC3E}">
        <p14:creationId xmlns:p14="http://schemas.microsoft.com/office/powerpoint/2010/main" val="372915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i="0" u="none" strike="noStrike" kern="1200" noProof="0" dirty="0">
                <a:solidFill>
                  <a:schemeClr val="tx1"/>
                </a:solidFill>
                <a:effectLst/>
                <a:latin typeface="Arial" charset="0"/>
                <a:ea typeface="ヒラギノ角ゴ Pro W3" pitchFamily="84" charset="-128"/>
                <a:cs typeface="ヒラギノ角ゴ Pro W3"/>
              </a:rPr>
              <a:t>Trop tard pour la sélection</a:t>
            </a:r>
          </a:p>
          <a:p>
            <a:r>
              <a:rPr lang="fr-CH" sz="1200" b="0" i="0" u="none" strike="noStrike" kern="1200" noProof="0" dirty="0">
                <a:solidFill>
                  <a:schemeClr val="tx1"/>
                </a:solidFill>
                <a:effectLst/>
                <a:latin typeface="Arial" charset="0"/>
                <a:ea typeface="ヒラギノ角ゴ Pro W3" pitchFamily="84" charset="-128"/>
                <a:cs typeface="ヒラギノ角ゴ Pro W3"/>
              </a:rPr>
              <a:t>En général, l'estimation des valeurs d'élevage pour la durée d'utilisation est problématique, car elle n'est connue qu'à la fin de la vie d'un animal et arrive donc trop tard pour la sélection d'élevage. Une solution consiste à prendre en compte correctement les animaux encore vivants (les observations censurées) dans l'estimation des valeurs d'élevage à l'aide de l'analyse de la durée de vie (analyse de survie).</a:t>
            </a:r>
          </a:p>
          <a:p>
            <a:endParaRPr lang="fr-CH" sz="1200" b="0" i="0" u="none" strike="noStrike" kern="1200" noProof="0" dirty="0">
              <a:solidFill>
                <a:schemeClr val="tx1"/>
              </a:solidFill>
              <a:effectLst/>
              <a:latin typeface="Arial" charset="0"/>
              <a:ea typeface="ヒラギノ角ゴ Pro W3" pitchFamily="84" charset="-128"/>
              <a:cs typeface="ヒラギノ角ゴ Pro W3"/>
            </a:endParaRPr>
          </a:p>
          <a:p>
            <a:r>
              <a:rPr lang="fr-CH" sz="1200" b="1" i="0" u="none" strike="noStrike" kern="1200" noProof="0" dirty="0">
                <a:solidFill>
                  <a:schemeClr val="tx1"/>
                </a:solidFill>
                <a:effectLst/>
                <a:latin typeface="Arial" charset="0"/>
                <a:ea typeface="ヒラギノ角ゴ Pro W3" pitchFamily="84" charset="-128"/>
                <a:cs typeface="ヒラギノ角ゴ Pro W3"/>
              </a:rPr>
              <a:t>Mise en œuvre</a:t>
            </a:r>
            <a:br>
              <a:rPr lang="fr-CH" sz="1200" b="1" i="0" u="none" strike="noStrike" kern="1200" noProof="0" dirty="0">
                <a:solidFill>
                  <a:schemeClr val="tx1"/>
                </a:solidFill>
                <a:effectLst/>
                <a:latin typeface="Arial" charset="0"/>
                <a:ea typeface="ヒラギノ角ゴ Pro W3" pitchFamily="84" charset="-128"/>
                <a:cs typeface="ヒラギノ角ゴ Pro W3"/>
              </a:rPr>
            </a:br>
            <a:r>
              <a:rPr lang="fr-CH" sz="1200" b="0" i="0" u="none" strike="noStrike" kern="1200" noProof="0" dirty="0">
                <a:solidFill>
                  <a:schemeClr val="tx1"/>
                </a:solidFill>
                <a:effectLst/>
                <a:latin typeface="Arial" charset="0"/>
                <a:ea typeface="ヒラギノ角ゴ Pro W3" pitchFamily="84" charset="-128"/>
                <a:cs typeface="ヒラギノ角ゴ Pro W3"/>
              </a:rPr>
              <a:t>L'estimation des valeurs d'élevage pour la durée d'utilisation est effectuée depuis environ 25 ans. Toutes les vaches qui sont éliminées depuis 1990 ou qui sont encore en vie sont prises en compte dans l'EVE DU. La durée d'utilisation des vaches n'est prise en compte que jusqu'au 7e vêlage au maximum. La survie dans les nombres de lactations plus élevés est particulièrement influencée par les décisions de gestion et pourrait ainsi mener à des distorsions.</a:t>
            </a:r>
          </a:p>
          <a:p>
            <a:endParaRPr lang="fr-CH" sz="1200" b="0" i="0" u="none" strike="noStrike" kern="1200" noProof="0" dirty="0">
              <a:solidFill>
                <a:schemeClr val="tx1"/>
              </a:solidFill>
              <a:effectLst/>
              <a:latin typeface="Arial" charset="0"/>
              <a:ea typeface="ヒラギノ角ゴ Pro W3" pitchFamily="84" charset="-128"/>
              <a:cs typeface="ヒラギノ角ゴ Pro W3"/>
            </a:endParaRPr>
          </a:p>
          <a:p>
            <a:r>
              <a:rPr lang="fr-CH" sz="1200" b="1" i="0" u="none" strike="noStrike" kern="1200" noProof="0" dirty="0">
                <a:solidFill>
                  <a:schemeClr val="tx1"/>
                </a:solidFill>
                <a:effectLst/>
                <a:latin typeface="Arial" charset="0"/>
                <a:ea typeface="ヒラギノ角ゴ Pro W3" pitchFamily="84" charset="-128"/>
                <a:cs typeface="ヒラギノ角ゴ Pro W3"/>
              </a:rPr>
              <a:t>Présentation des valeurs d'élevage</a:t>
            </a:r>
          </a:p>
          <a:p>
            <a:r>
              <a:rPr lang="fr-CH" sz="1200" b="0" i="0" u="none" strike="noStrike" kern="1200" noProof="0" dirty="0">
                <a:solidFill>
                  <a:schemeClr val="tx1"/>
                </a:solidFill>
                <a:effectLst/>
                <a:latin typeface="Arial" charset="0"/>
                <a:ea typeface="ヒラギノ角ゴ Pro W3" pitchFamily="84" charset="-128"/>
                <a:cs typeface="ヒラギノ角ゴ Pro W3"/>
              </a:rPr>
              <a:t>L'estimation des valeurs d'élevage est effectuée trois fois par an par </a:t>
            </a:r>
            <a:r>
              <a:rPr lang="fr-CH" sz="1200" b="0" i="0" u="none" strike="noStrike" kern="1200" noProof="0" dirty="0" err="1">
                <a:solidFill>
                  <a:schemeClr val="tx1"/>
                </a:solidFill>
                <a:effectLst/>
                <a:latin typeface="Arial" charset="0"/>
                <a:ea typeface="ヒラギノ角ゴ Pro W3" pitchFamily="84" charset="-128"/>
                <a:cs typeface="ヒラギノ角ゴ Pro W3"/>
              </a:rPr>
              <a:t>Qualitas</a:t>
            </a:r>
            <a:r>
              <a:rPr lang="fr-CH" sz="1200" b="0" i="0" u="none" strike="noStrike" kern="1200" noProof="0" dirty="0">
                <a:solidFill>
                  <a:schemeClr val="tx1"/>
                </a:solidFill>
                <a:effectLst/>
                <a:latin typeface="Arial" charset="0"/>
                <a:ea typeface="ヒラギノ角ゴ Pro W3" pitchFamily="84" charset="-128"/>
                <a:cs typeface="ヒラギノ角ゴ Pro W3"/>
              </a:rPr>
              <a:t>. Comme d'habitude, les valeurs d'élevage sont présentées sous forme de valeurs d'élevage relatives avec une moyenne de 100 et une dispersion de 12 points en raison de l'écart-type génétique. L'orientation est ajustée de manière à ce que des valeurs plus élevées soient souhaitables d'un point de vue zootechnique. Les valeurs d'élevage estimées sont publiées pour les taureaux. La sécurité est déterminée de manière approximative, en ne tenant compte que des vaches éliminées. Outre les filles, les petites-filles et la sécurité du père et du père de la mère sont également prises en compte.</a:t>
            </a:r>
          </a:p>
          <a:p>
            <a:endParaRPr lang="fr-CH" sz="1200" b="0" i="0" u="none" strike="noStrike" kern="1200" noProof="0" dirty="0">
              <a:solidFill>
                <a:schemeClr val="tx1"/>
              </a:solidFill>
              <a:effectLst/>
              <a:latin typeface="Arial" charset="0"/>
              <a:ea typeface="ヒラギノ角ゴ Pro W3" pitchFamily="84" charset="-128"/>
              <a:cs typeface="ヒラギノ角ゴ Pro W3"/>
            </a:endParaRPr>
          </a:p>
          <a:p>
            <a:r>
              <a:rPr lang="fr-CH" sz="1200" b="0" i="0" u="none" strike="noStrike" kern="1200" noProof="0" dirty="0">
                <a:solidFill>
                  <a:schemeClr val="tx1"/>
                </a:solidFill>
                <a:effectLst/>
                <a:latin typeface="Arial" charset="0"/>
                <a:ea typeface="ヒラギノ角ゴ Pro W3" pitchFamily="84" charset="-128"/>
                <a:cs typeface="ヒラギノ角ゴ Pro W3"/>
              </a:rPr>
              <a:t>La tendance génétique de la durée d'utilisation est légèrement à la hausse pour les races HO, SF et la Brune.</a:t>
            </a:r>
          </a:p>
          <a:p>
            <a:endParaRPr lang="fr-CH" sz="1200" b="0" i="0" u="none" strike="noStrike" kern="1200" noProof="0" dirty="0">
              <a:solidFill>
                <a:schemeClr val="tx1"/>
              </a:solidFill>
              <a:effectLst/>
              <a:latin typeface="Arial" charset="0"/>
              <a:ea typeface="ヒラギノ角ゴ Pro W3" pitchFamily="84" charset="-128"/>
              <a:cs typeface="ヒラギノ角ゴ Pro W3"/>
            </a:endParaRPr>
          </a:p>
          <a:p>
            <a:r>
              <a:rPr lang="fr-CH" sz="1200" b="1" i="0" u="none" strike="noStrike" kern="1200" noProof="0" dirty="0">
                <a:solidFill>
                  <a:schemeClr val="tx1"/>
                </a:solidFill>
                <a:effectLst/>
                <a:latin typeface="Arial" charset="0"/>
                <a:ea typeface="ヒラギノ角ゴ Pro W3" pitchFamily="84" charset="-128"/>
                <a:cs typeface="ヒラギノ角ゴ Pro W3"/>
              </a:rPr>
              <a:t>Interprétation des valeurs d’élevage </a:t>
            </a:r>
          </a:p>
          <a:p>
            <a:r>
              <a:rPr lang="fr-CH" sz="1200" b="0" i="0" u="none" strike="noStrike" kern="1200" noProof="0" dirty="0">
                <a:solidFill>
                  <a:schemeClr val="tx1"/>
                </a:solidFill>
                <a:effectLst/>
                <a:latin typeface="Arial" charset="0"/>
                <a:ea typeface="ヒラギノ角ゴ Pro W3" pitchFamily="84" charset="-128"/>
                <a:cs typeface="ヒラギノ角ゴ Pro W3"/>
              </a:rPr>
              <a:t>La difficulté particulière de l'interprétation des valeurs d'élevage pour la durée d'utilisation réside dans le fait que le critère de la durée d'utilisation indépendante de la performance n'existe pas dans la pratique. Comme valeur de référence théorique, on considère que 12 points de valeur d'élevage correspondent à environ une demi-année de durée d'utilisation.</a:t>
            </a:r>
          </a:p>
        </p:txBody>
      </p:sp>
      <p:sp>
        <p:nvSpPr>
          <p:cNvPr id="4" name="Date Placeholder 3"/>
          <p:cNvSpPr>
            <a:spLocks noGrp="1"/>
          </p:cNvSpPr>
          <p:nvPr>
            <p:ph type="dt" idx="1"/>
          </p:nvPr>
        </p:nvSpPr>
        <p:spPr/>
        <p:txBody>
          <a:bodyPr/>
          <a:lstStyle/>
          <a:p>
            <a:pPr>
              <a:defRPr/>
            </a:pPr>
            <a:fld id="{1FE75E45-8E67-49DC-91D5-C8FA1C9B34BE}" type="datetime1">
              <a:rPr lang="de-DE" smtClean="0"/>
              <a:t>02.12.2021</a:t>
            </a:fld>
            <a:endParaRPr lang="de-DE" dirty="0"/>
          </a:p>
        </p:txBody>
      </p:sp>
      <p:sp>
        <p:nvSpPr>
          <p:cNvPr id="5" name="Slide Number Placeholder 4"/>
          <p:cNvSpPr>
            <a:spLocks noGrp="1"/>
          </p:cNvSpPr>
          <p:nvPr>
            <p:ph type="sldNum" sz="quarter" idx="5"/>
          </p:nvPr>
        </p:nvSpPr>
        <p:spPr/>
        <p:txBody>
          <a:bodyPr/>
          <a:lstStyle/>
          <a:p>
            <a:pPr>
              <a:defRPr/>
            </a:pPr>
            <a:fld id="{2B9BB4BE-8C08-47BB-9F24-ABAC5AB406BC}" type="slidenum">
              <a:rPr lang="de-DE" smtClean="0"/>
              <a:pPr>
                <a:defRPr/>
              </a:pPr>
              <a:t>15</a:t>
            </a:fld>
            <a:endParaRPr lang="de-DE" dirty="0"/>
          </a:p>
        </p:txBody>
      </p:sp>
    </p:spTree>
    <p:extLst>
      <p:ext uri="{BB962C8B-B14F-4D97-AF65-F5344CB8AC3E}">
        <p14:creationId xmlns:p14="http://schemas.microsoft.com/office/powerpoint/2010/main" val="223586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0" i="0" u="none" strike="noStrike" kern="1200" noProof="0" dirty="0">
                <a:solidFill>
                  <a:schemeClr val="tx1"/>
                </a:solidFill>
                <a:effectLst/>
                <a:latin typeface="Arial" charset="0"/>
                <a:ea typeface="ヒラギノ角ゴ Pro W3" pitchFamily="84" charset="-128"/>
                <a:cs typeface="ヒラギノ角ゴ Pro W3"/>
              </a:rPr>
              <a:t>année = année de naissance des taureaux </a:t>
            </a:r>
            <a:endParaRPr lang="fr-CH" noProof="0" dirty="0"/>
          </a:p>
        </p:txBody>
      </p:sp>
      <p:sp>
        <p:nvSpPr>
          <p:cNvPr id="4" name="Date Placeholder 3"/>
          <p:cNvSpPr>
            <a:spLocks noGrp="1"/>
          </p:cNvSpPr>
          <p:nvPr>
            <p:ph type="dt" idx="1"/>
          </p:nvPr>
        </p:nvSpPr>
        <p:spPr/>
        <p:txBody>
          <a:bodyPr/>
          <a:lstStyle/>
          <a:p>
            <a:pPr>
              <a:defRPr/>
            </a:pPr>
            <a:fld id="{1FE75E45-8E67-49DC-91D5-C8FA1C9B34BE}" type="datetime1">
              <a:rPr lang="de-DE" smtClean="0"/>
              <a:t>02.12.2021</a:t>
            </a:fld>
            <a:endParaRPr lang="de-DE" dirty="0"/>
          </a:p>
        </p:txBody>
      </p:sp>
      <p:sp>
        <p:nvSpPr>
          <p:cNvPr id="5" name="Slide Number Placeholder 4"/>
          <p:cNvSpPr>
            <a:spLocks noGrp="1"/>
          </p:cNvSpPr>
          <p:nvPr>
            <p:ph type="sldNum" sz="quarter" idx="5"/>
          </p:nvPr>
        </p:nvSpPr>
        <p:spPr/>
        <p:txBody>
          <a:bodyPr/>
          <a:lstStyle/>
          <a:p>
            <a:pPr>
              <a:defRPr/>
            </a:pPr>
            <a:fld id="{2B9BB4BE-8C08-47BB-9F24-ABAC5AB406BC}" type="slidenum">
              <a:rPr lang="de-DE" smtClean="0"/>
              <a:pPr>
                <a:defRPr/>
              </a:pPr>
              <a:t>16</a:t>
            </a:fld>
            <a:endParaRPr lang="de-DE" dirty="0"/>
          </a:p>
        </p:txBody>
      </p:sp>
    </p:spTree>
    <p:extLst>
      <p:ext uri="{BB962C8B-B14F-4D97-AF65-F5344CB8AC3E}">
        <p14:creationId xmlns:p14="http://schemas.microsoft.com/office/powerpoint/2010/main" val="196807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Arial" charset="0"/>
              <a:ea typeface="ヒラギノ角ゴ Pro W3" pitchFamily="84" charset="-128"/>
              <a:cs typeface="ヒラギノ角ゴ Pro W3"/>
            </a:endParaRPr>
          </a:p>
        </p:txBody>
      </p:sp>
      <p:sp>
        <p:nvSpPr>
          <p:cNvPr id="4" name="Date Placeholder 3"/>
          <p:cNvSpPr>
            <a:spLocks noGrp="1"/>
          </p:cNvSpPr>
          <p:nvPr>
            <p:ph type="dt" idx="1"/>
          </p:nvPr>
        </p:nvSpPr>
        <p:spPr/>
        <p:txBody>
          <a:bodyPr/>
          <a:lstStyle/>
          <a:p>
            <a:pPr>
              <a:defRPr/>
            </a:pPr>
            <a:fld id="{1FE75E45-8E67-49DC-91D5-C8FA1C9B34BE}" type="datetime1">
              <a:rPr lang="de-DE" smtClean="0"/>
              <a:t>02.12.2021</a:t>
            </a:fld>
            <a:endParaRPr lang="de-DE" dirty="0"/>
          </a:p>
        </p:txBody>
      </p:sp>
      <p:sp>
        <p:nvSpPr>
          <p:cNvPr id="5" name="Slide Number Placeholder 4"/>
          <p:cNvSpPr>
            <a:spLocks noGrp="1"/>
          </p:cNvSpPr>
          <p:nvPr>
            <p:ph type="sldNum" sz="quarter" idx="5"/>
          </p:nvPr>
        </p:nvSpPr>
        <p:spPr/>
        <p:txBody>
          <a:bodyPr/>
          <a:lstStyle/>
          <a:p>
            <a:pPr>
              <a:defRPr/>
            </a:pPr>
            <a:fld id="{2B9BB4BE-8C08-47BB-9F24-ABAC5AB406BC}" type="slidenum">
              <a:rPr lang="de-DE" smtClean="0"/>
              <a:pPr>
                <a:defRPr/>
              </a:pPr>
              <a:t>17</a:t>
            </a:fld>
            <a:endParaRPr lang="de-DE" dirty="0"/>
          </a:p>
        </p:txBody>
      </p:sp>
    </p:spTree>
    <p:extLst>
      <p:ext uri="{BB962C8B-B14F-4D97-AF65-F5344CB8AC3E}">
        <p14:creationId xmlns:p14="http://schemas.microsoft.com/office/powerpoint/2010/main" val="348048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5" y="1257622"/>
            <a:ext cx="8424936" cy="3474368"/>
          </a:xfrm>
        </p:spPr>
        <p:txBody>
          <a:bodyPr/>
          <a:lstStyle>
            <a:lvl1pPr>
              <a:defRPr sz="2600"/>
            </a:lvl1pPr>
            <a:lvl2pPr>
              <a:defRPr sz="24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0" name="Rectangle 4"/>
          <p:cNvSpPr>
            <a:spLocks noGrp="1" noChangeArrowheads="1"/>
          </p:cNvSpPr>
          <p:nvPr>
            <p:ph type="dt" sz="half" idx="2"/>
          </p:nvPr>
        </p:nvSpPr>
        <p:spPr bwMode="auto">
          <a:xfrm>
            <a:off x="467544" y="4876006"/>
            <a:ext cx="1905000" cy="23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000" dirty="0">
                <a:latin typeface="Arial" charset="0"/>
                <a:ea typeface="ヒラギノ角ゴ Pro W3" pitchFamily="84" charset="-128"/>
                <a:cs typeface="+mn-cs"/>
              </a:defRPr>
            </a:lvl1pPr>
          </a:lstStyle>
          <a:p>
            <a:pPr>
              <a:defRPr/>
            </a:pPr>
            <a:endParaRPr lang="de-DE"/>
          </a:p>
        </p:txBody>
      </p:sp>
      <p:sp>
        <p:nvSpPr>
          <p:cNvPr id="11" name="Rectangle 5"/>
          <p:cNvSpPr>
            <a:spLocks noGrp="1" noChangeArrowheads="1"/>
          </p:cNvSpPr>
          <p:nvPr>
            <p:ph type="ftr" sz="quarter" idx="3"/>
          </p:nvPr>
        </p:nvSpPr>
        <p:spPr bwMode="auto">
          <a:xfrm>
            <a:off x="3332163" y="4876006"/>
            <a:ext cx="2895600" cy="23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000" dirty="0">
                <a:latin typeface="Arial" charset="0"/>
                <a:ea typeface="ヒラギノ角ゴ Pro W3" pitchFamily="84" charset="-128"/>
                <a:cs typeface="+mn-cs"/>
              </a:defRPr>
            </a:lvl1pPr>
          </a:lstStyle>
          <a:p>
            <a:pPr>
              <a:defRPr/>
            </a:pPr>
            <a:endParaRPr lang="de-DE"/>
          </a:p>
        </p:txBody>
      </p:sp>
      <p:sp>
        <p:nvSpPr>
          <p:cNvPr id="12" name="Rectangle 6"/>
          <p:cNvSpPr>
            <a:spLocks noGrp="1" noChangeArrowheads="1"/>
          </p:cNvSpPr>
          <p:nvPr>
            <p:ph type="sldNum" sz="quarter" idx="4"/>
          </p:nvPr>
        </p:nvSpPr>
        <p:spPr bwMode="auto">
          <a:xfrm>
            <a:off x="6987480" y="4876006"/>
            <a:ext cx="1905000" cy="23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ヒラギノ角ゴ Pro W3" pitchFamily="84" charset="-128"/>
                <a:cs typeface="+mn-cs"/>
              </a:defRPr>
            </a:lvl1pPr>
          </a:lstStyle>
          <a:p>
            <a:pPr>
              <a:defRPr/>
            </a:pPr>
            <a:fld id="{6CAB3351-4F2E-49DE-B211-E038B2C511A5}" type="slidenum">
              <a:rPr lang="de-DE" smtClean="0"/>
              <a:pPr>
                <a:defRPr/>
              </a:pPr>
              <a:t>‹Nr.›</a:t>
            </a:fld>
            <a:endParaRPr lang="de-DE" dirty="0"/>
          </a:p>
        </p:txBody>
      </p:sp>
      <p:sp>
        <p:nvSpPr>
          <p:cNvPr id="7" name="Titel 1">
            <a:extLst>
              <a:ext uri="{FF2B5EF4-FFF2-40B4-BE49-F238E27FC236}">
                <a16:creationId xmlns:a16="http://schemas.microsoft.com/office/drawing/2014/main" id="{C66EF6C9-5DF0-DB4D-A186-FAE0029716EA}"/>
              </a:ext>
            </a:extLst>
          </p:cNvPr>
          <p:cNvSpPr>
            <a:spLocks noGrp="1"/>
          </p:cNvSpPr>
          <p:nvPr>
            <p:ph type="title"/>
          </p:nvPr>
        </p:nvSpPr>
        <p:spPr>
          <a:xfrm>
            <a:off x="467544" y="537543"/>
            <a:ext cx="8424936" cy="666055"/>
          </a:xfrm>
        </p:spPr>
        <p:txBody>
          <a:bodyPr/>
          <a:lstStyle/>
          <a:p>
            <a:r>
              <a:rPr lang="de-DE"/>
              <a:t>Mastertitelformat bearbeiten</a:t>
            </a:r>
            <a:endParaRPr lang="de-CH" dirty="0"/>
          </a:p>
        </p:txBody>
      </p:sp>
    </p:spTree>
    <p:extLst>
      <p:ext uri="{BB962C8B-B14F-4D97-AF65-F5344CB8AC3E}">
        <p14:creationId xmlns:p14="http://schemas.microsoft.com/office/powerpoint/2010/main" val="223041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7544" y="537543"/>
            <a:ext cx="8424936" cy="738063"/>
          </a:xfrm>
        </p:spPr>
        <p:txBody>
          <a:bodyPr/>
          <a:lstStyle>
            <a:lvl1pPr>
              <a:tabLst>
                <a:tab pos="4302125" algn="l"/>
              </a:tabLst>
              <a:defRPr sz="3200"/>
            </a:lvl1pPr>
          </a:lstStyle>
          <a:p>
            <a:r>
              <a:rPr lang="de-DE" dirty="0"/>
              <a:t>Titelmasterformat bearbeiten</a:t>
            </a:r>
            <a:endParaRPr lang="de-CH" dirty="0"/>
          </a:p>
        </p:txBody>
      </p:sp>
      <p:sp>
        <p:nvSpPr>
          <p:cNvPr id="3" name="Inhaltsplatzhalter 2"/>
          <p:cNvSpPr>
            <a:spLocks noGrp="1"/>
          </p:cNvSpPr>
          <p:nvPr>
            <p:ph sz="half" idx="1"/>
          </p:nvPr>
        </p:nvSpPr>
        <p:spPr>
          <a:xfrm>
            <a:off x="467545" y="1347614"/>
            <a:ext cx="4104455" cy="3330352"/>
          </a:xfrm>
        </p:spPr>
        <p:txBody>
          <a:bodyPr/>
          <a:lstStyle>
            <a:lvl1pPr marL="0" indent="0">
              <a:buNone/>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4788024" y="1347614"/>
            <a:ext cx="4104455" cy="3330352"/>
          </a:xfrm>
        </p:spPr>
        <p:txBody>
          <a:bodyPr/>
          <a:lstStyle>
            <a:lvl1pPr marL="0" indent="0">
              <a:buNone/>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Rectangle 4"/>
          <p:cNvSpPr>
            <a:spLocks noGrp="1" noChangeArrowheads="1"/>
          </p:cNvSpPr>
          <p:nvPr>
            <p:ph type="dt" sz="half" idx="10"/>
          </p:nvPr>
        </p:nvSpPr>
        <p:spPr>
          <a:ln/>
        </p:spPr>
        <p:txBody>
          <a:bodyPr/>
          <a:lstStyle>
            <a:lvl1pPr>
              <a:defRPr sz="1000"/>
            </a:lvl1pPr>
          </a:lstStyle>
          <a:p>
            <a:pPr>
              <a:defRPr/>
            </a:pPr>
            <a:endParaRPr lang="de-DE" dirty="0"/>
          </a:p>
        </p:txBody>
      </p:sp>
      <p:sp>
        <p:nvSpPr>
          <p:cNvPr id="6" name="Rectangle 5"/>
          <p:cNvSpPr>
            <a:spLocks noGrp="1" noChangeArrowheads="1"/>
          </p:cNvSpPr>
          <p:nvPr>
            <p:ph type="ftr" sz="quarter" idx="11"/>
          </p:nvPr>
        </p:nvSpPr>
        <p:spPr>
          <a:ln/>
        </p:spPr>
        <p:txBody>
          <a:bodyPr/>
          <a:lstStyle>
            <a:lvl1pPr>
              <a:defRPr sz="1000"/>
            </a:lvl1pPr>
          </a:lstStyle>
          <a:p>
            <a:pPr>
              <a:defRPr/>
            </a:pPr>
            <a:endParaRPr lang="de-DE" dirty="0"/>
          </a:p>
        </p:txBody>
      </p:sp>
      <p:sp>
        <p:nvSpPr>
          <p:cNvPr id="7" name="Rectangle 6"/>
          <p:cNvSpPr>
            <a:spLocks noGrp="1" noChangeArrowheads="1"/>
          </p:cNvSpPr>
          <p:nvPr>
            <p:ph type="sldNum" sz="quarter" idx="12"/>
          </p:nvPr>
        </p:nvSpPr>
        <p:spPr>
          <a:ln/>
        </p:spPr>
        <p:txBody>
          <a:bodyPr/>
          <a:lstStyle>
            <a:lvl1pPr>
              <a:defRPr sz="1000"/>
            </a:lvl1pPr>
          </a:lstStyle>
          <a:p>
            <a:pPr>
              <a:defRPr/>
            </a:pPr>
            <a:fld id="{A6306928-80D1-407D-B520-6675ABB087AD}" type="slidenum">
              <a:rPr lang="de-DE" smtClean="0"/>
              <a:pPr>
                <a:defRPr/>
              </a:pPr>
              <a:t>‹Nr.›</a:t>
            </a:fld>
            <a:endParaRPr lang="de-DE" dirty="0"/>
          </a:p>
        </p:txBody>
      </p:sp>
    </p:spTree>
    <p:extLst>
      <p:ext uri="{BB962C8B-B14F-4D97-AF65-F5344CB8AC3E}">
        <p14:creationId xmlns:p14="http://schemas.microsoft.com/office/powerpoint/2010/main" val="425593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A6D78ADF-C29E-4EA7-B971-767F4F5EBCD8}" type="slidenum">
              <a:rPr lang="de-DE"/>
              <a:pPr/>
              <a:t>‹Nr.›</a:t>
            </a:fld>
            <a:endParaRPr lang="de-DE"/>
          </a:p>
        </p:txBody>
      </p:sp>
    </p:spTree>
    <p:extLst>
      <p:ext uri="{BB962C8B-B14F-4D97-AF65-F5344CB8AC3E}">
        <p14:creationId xmlns:p14="http://schemas.microsoft.com/office/powerpoint/2010/main" val="1109829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537543"/>
            <a:ext cx="8424936" cy="66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Mastertitelformat bearbeitend</a:t>
            </a:r>
          </a:p>
        </p:txBody>
      </p:sp>
      <p:sp>
        <p:nvSpPr>
          <p:cNvPr id="1027" name="Rectangle 3"/>
          <p:cNvSpPr>
            <a:spLocks noGrp="1" noChangeArrowheads="1"/>
          </p:cNvSpPr>
          <p:nvPr>
            <p:ph type="body" idx="1"/>
          </p:nvPr>
        </p:nvSpPr>
        <p:spPr bwMode="auto">
          <a:xfrm>
            <a:off x="467545" y="1257622"/>
            <a:ext cx="8424936" cy="347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8" name="Rectangle 4"/>
          <p:cNvSpPr>
            <a:spLocks noGrp="1" noChangeArrowheads="1"/>
          </p:cNvSpPr>
          <p:nvPr>
            <p:ph type="dt" sz="half" idx="2"/>
          </p:nvPr>
        </p:nvSpPr>
        <p:spPr bwMode="auto">
          <a:xfrm>
            <a:off x="467544" y="4876006"/>
            <a:ext cx="1905000" cy="23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000" dirty="0">
                <a:latin typeface="Arial" charset="0"/>
                <a:ea typeface="ヒラギノ角ゴ Pro W3" pitchFamily="84" charset="-128"/>
                <a:cs typeface="+mn-cs"/>
              </a:defRPr>
            </a:lvl1pPr>
          </a:lstStyle>
          <a:p>
            <a:pPr>
              <a:defRPr/>
            </a:pPr>
            <a:endParaRPr lang="de-DE"/>
          </a:p>
        </p:txBody>
      </p:sp>
      <p:sp>
        <p:nvSpPr>
          <p:cNvPr id="1029" name="Rectangle 5"/>
          <p:cNvSpPr>
            <a:spLocks noGrp="1" noChangeArrowheads="1"/>
          </p:cNvSpPr>
          <p:nvPr>
            <p:ph type="ftr" sz="quarter" idx="3"/>
          </p:nvPr>
        </p:nvSpPr>
        <p:spPr bwMode="auto">
          <a:xfrm>
            <a:off x="3332163" y="4876006"/>
            <a:ext cx="2895600" cy="23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000" dirty="0">
                <a:latin typeface="Arial" charset="0"/>
                <a:ea typeface="ヒラギノ角ゴ Pro W3" pitchFamily="84" charset="-128"/>
                <a:cs typeface="+mn-cs"/>
              </a:defRPr>
            </a:lvl1pPr>
          </a:lstStyle>
          <a:p>
            <a:pPr>
              <a:defRPr/>
            </a:pPr>
            <a:endParaRPr lang="de-DE"/>
          </a:p>
        </p:txBody>
      </p:sp>
      <p:sp>
        <p:nvSpPr>
          <p:cNvPr id="1030" name="Rectangle 6"/>
          <p:cNvSpPr>
            <a:spLocks noGrp="1" noChangeArrowheads="1"/>
          </p:cNvSpPr>
          <p:nvPr>
            <p:ph type="sldNum" sz="quarter" idx="4"/>
          </p:nvPr>
        </p:nvSpPr>
        <p:spPr bwMode="auto">
          <a:xfrm>
            <a:off x="6987480" y="4876006"/>
            <a:ext cx="1905000" cy="23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ヒラギノ角ゴ Pro W3" pitchFamily="84" charset="-128"/>
                <a:cs typeface="+mn-cs"/>
              </a:defRPr>
            </a:lvl1pPr>
          </a:lstStyle>
          <a:p>
            <a:pPr>
              <a:defRPr/>
            </a:pPr>
            <a:fld id="{6CAB3351-4F2E-49DE-B211-E038B2C511A5}" type="slidenum">
              <a:rPr lang="de-DE" smtClean="0"/>
              <a:pPr>
                <a:defRPr/>
              </a:pPr>
              <a:t>‹Nr.›</a:t>
            </a:fld>
            <a:endParaRPr lang="de-DE" dirty="0"/>
          </a:p>
        </p:txBody>
      </p:sp>
      <p:sp>
        <p:nvSpPr>
          <p:cNvPr id="1032" name="Line 9"/>
          <p:cNvSpPr>
            <a:spLocks noChangeShapeType="1"/>
          </p:cNvSpPr>
          <p:nvPr userDrawn="1"/>
        </p:nvSpPr>
        <p:spPr bwMode="auto">
          <a:xfrm flipH="1">
            <a:off x="467544" y="541001"/>
            <a:ext cx="8424936" cy="0"/>
          </a:xfrm>
          <a:prstGeom prst="line">
            <a:avLst/>
          </a:prstGeom>
          <a:noFill/>
          <a:ln w="6350">
            <a:solidFill>
              <a:srgbClr val="4BB692"/>
            </a:solidFill>
            <a:round/>
            <a:headEnd/>
            <a:tailEnd/>
          </a:ln>
          <a:extLst>
            <a:ext uri="{909E8E84-426E-40DD-AFC4-6F175D3DCCD1}">
              <a14:hiddenFill xmlns:a14="http://schemas.microsoft.com/office/drawing/2010/main">
                <a:noFill/>
              </a14:hiddenFill>
            </a:ext>
          </a:extLst>
        </p:spPr>
        <p:txBody>
          <a:bodyPr wrap="none" anchor="ctr"/>
          <a:lstStyle/>
          <a:p>
            <a:endParaRPr lang="de-CH" dirty="0"/>
          </a:p>
        </p:txBody>
      </p:sp>
      <p:pic>
        <p:nvPicPr>
          <p:cNvPr id="9" name="Grafik 7">
            <a:extLst>
              <a:ext uri="{FF2B5EF4-FFF2-40B4-BE49-F238E27FC236}">
                <a16:creationId xmlns:a16="http://schemas.microsoft.com/office/drawing/2014/main" id="{BDA0ADAF-4BD5-3A40-B96A-0505F61DB5E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6336" y="108127"/>
            <a:ext cx="1296144" cy="35427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Lst>
  <p:hf hdr="0" ftr="0" dt="0"/>
  <p:txStyles>
    <p:titleStyle>
      <a:lvl1pPr algn="l" rtl="0" eaLnBrk="1" fontAlgn="base" hangingPunct="1">
        <a:spcBef>
          <a:spcPct val="0"/>
        </a:spcBef>
        <a:spcAft>
          <a:spcPct val="0"/>
        </a:spcAft>
        <a:tabLst>
          <a:tab pos="4302125" algn="l"/>
        </a:tabLst>
        <a:defRPr sz="3200">
          <a:solidFill>
            <a:srgbClr val="4AB591"/>
          </a:solidFill>
          <a:latin typeface="+mj-lt"/>
          <a:ea typeface="+mj-ea"/>
          <a:cs typeface="ヒラギノ角ゴ Pro W3"/>
        </a:defRPr>
      </a:lvl1pPr>
      <a:lvl2pPr algn="l" rtl="0" eaLnBrk="1" fontAlgn="base" hangingPunct="1">
        <a:spcBef>
          <a:spcPct val="0"/>
        </a:spcBef>
        <a:spcAft>
          <a:spcPct val="0"/>
        </a:spcAft>
        <a:defRPr sz="3600">
          <a:solidFill>
            <a:srgbClr val="BC0623"/>
          </a:solidFill>
          <a:latin typeface="Arial" charset="0"/>
          <a:ea typeface="ヒラギノ角ゴ Pro W3" pitchFamily="84" charset="-128"/>
          <a:cs typeface="ヒラギノ角ゴ Pro W3"/>
        </a:defRPr>
      </a:lvl2pPr>
      <a:lvl3pPr algn="l" rtl="0" eaLnBrk="1" fontAlgn="base" hangingPunct="1">
        <a:spcBef>
          <a:spcPct val="0"/>
        </a:spcBef>
        <a:spcAft>
          <a:spcPct val="0"/>
        </a:spcAft>
        <a:defRPr sz="3600">
          <a:solidFill>
            <a:srgbClr val="BC0623"/>
          </a:solidFill>
          <a:latin typeface="Arial" charset="0"/>
          <a:ea typeface="ヒラギノ角ゴ Pro W3" pitchFamily="84" charset="-128"/>
          <a:cs typeface="ヒラギノ角ゴ Pro W3"/>
        </a:defRPr>
      </a:lvl3pPr>
      <a:lvl4pPr algn="l" rtl="0" eaLnBrk="1" fontAlgn="base" hangingPunct="1">
        <a:spcBef>
          <a:spcPct val="0"/>
        </a:spcBef>
        <a:spcAft>
          <a:spcPct val="0"/>
        </a:spcAft>
        <a:defRPr sz="3600">
          <a:solidFill>
            <a:srgbClr val="BC0623"/>
          </a:solidFill>
          <a:latin typeface="Arial" charset="0"/>
          <a:ea typeface="ヒラギノ角ゴ Pro W3" pitchFamily="84" charset="-128"/>
          <a:cs typeface="ヒラギノ角ゴ Pro W3"/>
        </a:defRPr>
      </a:lvl4pPr>
      <a:lvl5pPr algn="l" rtl="0" eaLnBrk="1" fontAlgn="base" hangingPunct="1">
        <a:spcBef>
          <a:spcPct val="0"/>
        </a:spcBef>
        <a:spcAft>
          <a:spcPct val="0"/>
        </a:spcAft>
        <a:defRPr sz="3600">
          <a:solidFill>
            <a:srgbClr val="BC0623"/>
          </a:solidFill>
          <a:latin typeface="Arial" charset="0"/>
          <a:ea typeface="ヒラギノ角ゴ Pro W3" pitchFamily="84" charset="-128"/>
          <a:cs typeface="ヒラギノ角ゴ Pro W3"/>
        </a:defRPr>
      </a:lvl5pPr>
      <a:lvl6pPr marL="457200" algn="l" rtl="0" eaLnBrk="1" fontAlgn="base" hangingPunct="1">
        <a:spcBef>
          <a:spcPct val="0"/>
        </a:spcBef>
        <a:spcAft>
          <a:spcPct val="0"/>
        </a:spcAft>
        <a:defRPr sz="4400">
          <a:solidFill>
            <a:srgbClr val="BC0623"/>
          </a:solidFill>
          <a:latin typeface="Arial" charset="0"/>
          <a:ea typeface="ヒラギノ角ゴ Pro W3" pitchFamily="84" charset="-128"/>
        </a:defRPr>
      </a:lvl6pPr>
      <a:lvl7pPr marL="914400" algn="l" rtl="0" eaLnBrk="1" fontAlgn="base" hangingPunct="1">
        <a:spcBef>
          <a:spcPct val="0"/>
        </a:spcBef>
        <a:spcAft>
          <a:spcPct val="0"/>
        </a:spcAft>
        <a:defRPr sz="4400">
          <a:solidFill>
            <a:srgbClr val="BC0623"/>
          </a:solidFill>
          <a:latin typeface="Arial" charset="0"/>
          <a:ea typeface="ヒラギノ角ゴ Pro W3" pitchFamily="84" charset="-128"/>
        </a:defRPr>
      </a:lvl7pPr>
      <a:lvl8pPr marL="1371600" algn="l" rtl="0" eaLnBrk="1" fontAlgn="base" hangingPunct="1">
        <a:spcBef>
          <a:spcPct val="0"/>
        </a:spcBef>
        <a:spcAft>
          <a:spcPct val="0"/>
        </a:spcAft>
        <a:defRPr sz="4400">
          <a:solidFill>
            <a:srgbClr val="BC0623"/>
          </a:solidFill>
          <a:latin typeface="Arial" charset="0"/>
          <a:ea typeface="ヒラギノ角ゴ Pro W3" pitchFamily="84" charset="-128"/>
        </a:defRPr>
      </a:lvl8pPr>
      <a:lvl9pPr marL="1828800" algn="l" rtl="0" eaLnBrk="1" fontAlgn="base" hangingPunct="1">
        <a:spcBef>
          <a:spcPct val="0"/>
        </a:spcBef>
        <a:spcAft>
          <a:spcPct val="0"/>
        </a:spcAft>
        <a:defRPr sz="4400">
          <a:solidFill>
            <a:srgbClr val="BC0623"/>
          </a:solidFill>
          <a:latin typeface="Arial" charset="0"/>
          <a:ea typeface="ヒラギノ角ゴ Pro W3" pitchFamily="84" charset="-128"/>
        </a:defRPr>
      </a:lvl9pPr>
    </p:titleStyle>
    <p:bodyStyle>
      <a:lvl1pPr marL="269875" indent="-269875" algn="l" rtl="0" eaLnBrk="1" fontAlgn="base" hangingPunct="1">
        <a:spcBef>
          <a:spcPct val="20000"/>
        </a:spcBef>
        <a:spcAft>
          <a:spcPct val="0"/>
        </a:spcAft>
        <a:buChar char="•"/>
        <a:defRPr sz="2600">
          <a:solidFill>
            <a:schemeClr val="tx1"/>
          </a:solidFill>
          <a:latin typeface="+mn-lt"/>
          <a:ea typeface="+mn-ea"/>
          <a:cs typeface="ヒラギノ角ゴ Pro W3"/>
        </a:defRPr>
      </a:lvl1pPr>
      <a:lvl2pPr marL="539750" indent="-269875" algn="l" rtl="0" eaLnBrk="1" fontAlgn="base" hangingPunct="1">
        <a:spcBef>
          <a:spcPct val="20000"/>
        </a:spcBef>
        <a:spcAft>
          <a:spcPct val="0"/>
        </a:spcAft>
        <a:buChar char="–"/>
        <a:defRPr sz="2400">
          <a:solidFill>
            <a:schemeClr val="tx1"/>
          </a:solidFill>
          <a:latin typeface="+mn-lt"/>
          <a:ea typeface="+mn-ea"/>
          <a:cs typeface="ヒラギノ角ゴ Pro W3"/>
        </a:defRPr>
      </a:lvl2pPr>
      <a:lvl3pPr marL="809625" indent="-269875" algn="l" rtl="0" eaLnBrk="1" fontAlgn="base" hangingPunct="1">
        <a:spcBef>
          <a:spcPct val="20000"/>
        </a:spcBef>
        <a:spcAft>
          <a:spcPct val="0"/>
        </a:spcAft>
        <a:buChar char="•"/>
        <a:defRPr sz="2200">
          <a:solidFill>
            <a:schemeClr val="tx1"/>
          </a:solidFill>
          <a:latin typeface="+mn-lt"/>
          <a:ea typeface="+mn-ea"/>
          <a:cs typeface="ヒラギノ角ゴ Pro W3"/>
        </a:defRPr>
      </a:lvl3pPr>
      <a:lvl4pPr marL="1079500" indent="-269875" algn="l" rtl="0" eaLnBrk="1" fontAlgn="base" hangingPunct="1">
        <a:spcBef>
          <a:spcPct val="20000"/>
        </a:spcBef>
        <a:spcAft>
          <a:spcPct val="0"/>
        </a:spcAft>
        <a:buChar char="–"/>
        <a:defRPr sz="2000">
          <a:solidFill>
            <a:schemeClr val="tx1"/>
          </a:solidFill>
          <a:latin typeface="+mn-lt"/>
          <a:ea typeface="+mn-ea"/>
          <a:cs typeface="ヒラギノ角ゴ Pro W3"/>
        </a:defRPr>
      </a:lvl4pPr>
      <a:lvl5pPr marL="1341438" indent="-261938"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273847"/>
            <a:ext cx="8424936" cy="666055"/>
          </a:xfrm>
        </p:spPr>
        <p:txBody>
          <a:bodyPr/>
          <a:lstStyle/>
          <a:p>
            <a:r>
              <a:rPr lang="fr-FR" dirty="0"/>
              <a:t>Que sont les critères de fitness et comment les améliorer </a:t>
            </a:r>
            <a:r>
              <a:rPr lang="de-CH" dirty="0"/>
              <a:t>?</a:t>
            </a:r>
            <a:br>
              <a:rPr lang="de-CH" dirty="0"/>
            </a:br>
            <a:br>
              <a:rPr lang="de-CH" dirty="0"/>
            </a:br>
            <a:r>
              <a:rPr lang="de-CH" sz="1400" dirty="0"/>
              <a:t>Michel </a:t>
            </a:r>
            <a:r>
              <a:rPr lang="de-CH" sz="1400" dirty="0" err="1"/>
              <a:t>Geinoz</a:t>
            </a:r>
            <a:r>
              <a:rPr lang="de-CH" sz="1400" dirty="0"/>
              <a:t>, Matthias Schelling, </a:t>
            </a:r>
            <a:r>
              <a:rPr lang="fr-FR" sz="1400" dirty="0"/>
              <a:t>Communauté de travail des éleveurs bovins suisses </a:t>
            </a:r>
            <a:endParaRPr lang="de-CH" sz="1400" dirty="0"/>
          </a:p>
        </p:txBody>
      </p:sp>
      <p:sp>
        <p:nvSpPr>
          <p:cNvPr id="4" name="Foliennummernplatzhalter 3"/>
          <p:cNvSpPr>
            <a:spLocks noGrp="1"/>
          </p:cNvSpPr>
          <p:nvPr>
            <p:ph type="sldNum" sz="quarter" idx="12"/>
          </p:nvPr>
        </p:nvSpPr>
        <p:spPr/>
        <p:txBody>
          <a:bodyPr/>
          <a:lstStyle/>
          <a:p>
            <a:pPr>
              <a:defRPr/>
            </a:pPr>
            <a:fld id="{D84911BC-A728-43C6-95BF-CEF14AAD6405}" type="slidenum">
              <a:rPr lang="de-DE" smtClean="0"/>
              <a:pPr>
                <a:defRPr/>
              </a:pPr>
              <a:t>1</a:t>
            </a:fld>
            <a:endParaRPr lang="de-DE" dirty="0"/>
          </a:p>
        </p:txBody>
      </p:sp>
      <p:pic>
        <p:nvPicPr>
          <p:cNvPr id="5" name="Grafik 3">
            <a:extLst>
              <a:ext uri="{FF2B5EF4-FFF2-40B4-BE49-F238E27FC236}">
                <a16:creationId xmlns:a16="http://schemas.microsoft.com/office/drawing/2014/main" id="{C75464B0-21E0-0E4F-8E9F-D5D740B1E53C}"/>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68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467545" y="549712"/>
            <a:ext cx="8424936" cy="2742118"/>
          </a:xfrm>
          <a:prstGeom prst="rect">
            <a:avLst/>
          </a:prstGeom>
        </p:spPr>
      </p:pic>
      <p:pic>
        <p:nvPicPr>
          <p:cNvPr id="6" name="Picture 3">
            <a:extLst>
              <a:ext uri="{FF2B5EF4-FFF2-40B4-BE49-F238E27FC236}">
                <a16:creationId xmlns:a16="http://schemas.microsoft.com/office/drawing/2014/main" id="{E6ABBFC0-AE42-B34C-B1ED-3A7AC8FDD93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544" y="65918"/>
            <a:ext cx="1611965" cy="48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33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B7194A-F152-A949-A4ED-3E0CCA7B4937}"/>
              </a:ext>
            </a:extLst>
          </p:cNvPr>
          <p:cNvSpPr>
            <a:spLocks noGrp="1"/>
          </p:cNvSpPr>
          <p:nvPr>
            <p:ph idx="1"/>
          </p:nvPr>
        </p:nvSpPr>
        <p:spPr/>
        <p:txBody>
          <a:bodyPr/>
          <a:lstStyle/>
          <a:p>
            <a:r>
              <a:rPr lang="fr-CH" dirty="0"/>
              <a:t>Elevage / génétique</a:t>
            </a:r>
          </a:p>
          <a:p>
            <a:pPr lvl="1"/>
            <a:r>
              <a:rPr lang="fr-CH" dirty="0"/>
              <a:t>Sélection des animaux disposant de :</a:t>
            </a:r>
          </a:p>
          <a:p>
            <a:pPr lvl="2"/>
            <a:r>
              <a:rPr lang="fr-CH" dirty="0"/>
              <a:t>une bonne résistance aux maladies</a:t>
            </a:r>
          </a:p>
          <a:p>
            <a:pPr lvl="2"/>
            <a:r>
              <a:rPr lang="fr-CH" dirty="0"/>
              <a:t>une bonne persistance</a:t>
            </a:r>
          </a:p>
          <a:p>
            <a:pPr lvl="2"/>
            <a:r>
              <a:rPr lang="fr-CH" dirty="0"/>
              <a:t>une bonne fécondité</a:t>
            </a:r>
          </a:p>
          <a:p>
            <a:pPr lvl="2"/>
            <a:r>
              <a:rPr lang="fr-CH" dirty="0"/>
              <a:t>une longue durée d’utilisation</a:t>
            </a:r>
          </a:p>
          <a:p>
            <a:pPr lvl="2"/>
            <a:r>
              <a:rPr lang="fr-CH" dirty="0"/>
              <a:t>bons critères de vêlage et d’élevage</a:t>
            </a:r>
          </a:p>
          <a:p>
            <a:pPr lvl="2"/>
            <a:r>
              <a:rPr lang="fr-CH" dirty="0"/>
              <a:t>une bonne aptitude à la traite et aptitude au rendement</a:t>
            </a:r>
          </a:p>
          <a:p>
            <a:pPr lvl="2"/>
            <a:endParaRPr lang="fr-CH" dirty="0"/>
          </a:p>
          <a:p>
            <a:pPr lvl="2"/>
            <a:endParaRPr lang="fr-CH" dirty="0"/>
          </a:p>
        </p:txBody>
      </p:sp>
      <p:sp>
        <p:nvSpPr>
          <p:cNvPr id="5" name="Slide Number Placeholder 4">
            <a:extLst>
              <a:ext uri="{FF2B5EF4-FFF2-40B4-BE49-F238E27FC236}">
                <a16:creationId xmlns:a16="http://schemas.microsoft.com/office/drawing/2014/main" id="{19A10B5C-57E1-9C46-B798-39562521E07B}"/>
              </a:ext>
            </a:extLst>
          </p:cNvPr>
          <p:cNvSpPr>
            <a:spLocks noGrp="1"/>
          </p:cNvSpPr>
          <p:nvPr>
            <p:ph type="sldNum" sz="quarter" idx="4"/>
          </p:nvPr>
        </p:nvSpPr>
        <p:spPr>
          <a:xfrm>
            <a:off x="6987480" y="4876006"/>
            <a:ext cx="1905000" cy="236858"/>
          </a:xfrm>
        </p:spPr>
        <p:txBody>
          <a:bodyPr/>
          <a:lstStyle/>
          <a:p>
            <a:fld id="{A6306928-80D1-407D-B520-6675ABB087AD}" type="slidenum">
              <a:rPr lang="de-DE" smtClean="0"/>
              <a:pPr/>
              <a:t>10</a:t>
            </a:fld>
            <a:endParaRPr lang="de-DE" dirty="0"/>
          </a:p>
        </p:txBody>
      </p:sp>
      <p:sp>
        <p:nvSpPr>
          <p:cNvPr id="2" name="Title 1">
            <a:extLst>
              <a:ext uri="{FF2B5EF4-FFF2-40B4-BE49-F238E27FC236}">
                <a16:creationId xmlns:a16="http://schemas.microsoft.com/office/drawing/2014/main" id="{D8C8DAE2-52CD-1C43-B941-835BC3562464}"/>
              </a:ext>
            </a:extLst>
          </p:cNvPr>
          <p:cNvSpPr>
            <a:spLocks noGrp="1"/>
          </p:cNvSpPr>
          <p:nvPr>
            <p:ph type="title"/>
          </p:nvPr>
        </p:nvSpPr>
        <p:spPr>
          <a:xfrm>
            <a:off x="467544" y="537543"/>
            <a:ext cx="8424936" cy="666055"/>
          </a:xfrm>
        </p:spPr>
        <p:txBody>
          <a:bodyPr/>
          <a:lstStyle/>
          <a:p>
            <a:r>
              <a:rPr lang="fr-CH" dirty="0"/>
              <a:t>Amélioration des critères de fitness</a:t>
            </a:r>
            <a:endParaRPr lang="en-CH" dirty="0"/>
          </a:p>
        </p:txBody>
      </p:sp>
    </p:spTree>
    <p:extLst>
      <p:ext uri="{BB962C8B-B14F-4D97-AF65-F5344CB8AC3E}">
        <p14:creationId xmlns:p14="http://schemas.microsoft.com/office/powerpoint/2010/main" val="122564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B7194A-F152-A949-A4ED-3E0CCA7B4937}"/>
              </a:ext>
            </a:extLst>
          </p:cNvPr>
          <p:cNvSpPr>
            <a:spLocks noGrp="1"/>
          </p:cNvSpPr>
          <p:nvPr>
            <p:ph idx="1"/>
          </p:nvPr>
        </p:nvSpPr>
        <p:spPr>
          <a:xfrm>
            <a:off x="467545" y="1257622"/>
            <a:ext cx="8424936" cy="3474368"/>
          </a:xfrm>
        </p:spPr>
        <p:txBody>
          <a:bodyPr/>
          <a:lstStyle/>
          <a:p>
            <a:r>
              <a:rPr lang="fr-CH" dirty="0"/>
              <a:t>Une base de données solide (épreuves de </a:t>
            </a:r>
            <a:r>
              <a:rPr lang="fr-CH" dirty="0" err="1"/>
              <a:t>producti-vité</a:t>
            </a:r>
            <a:r>
              <a:rPr lang="fr-CH" dirty="0"/>
              <a:t> laitière, description linéaire, déroulement du vêlage etc.) permet une estimation fiable des critères génétiques (estimation des valeurs d’élevage)</a:t>
            </a:r>
          </a:p>
        </p:txBody>
      </p:sp>
      <p:sp>
        <p:nvSpPr>
          <p:cNvPr id="5" name="Slide Number Placeholder 4">
            <a:extLst>
              <a:ext uri="{FF2B5EF4-FFF2-40B4-BE49-F238E27FC236}">
                <a16:creationId xmlns:a16="http://schemas.microsoft.com/office/drawing/2014/main" id="{19A10B5C-57E1-9C46-B798-39562521E07B}"/>
              </a:ext>
            </a:extLst>
          </p:cNvPr>
          <p:cNvSpPr>
            <a:spLocks noGrp="1"/>
          </p:cNvSpPr>
          <p:nvPr>
            <p:ph type="sldNum" sz="quarter" idx="4"/>
          </p:nvPr>
        </p:nvSpPr>
        <p:spPr>
          <a:xfrm>
            <a:off x="6987480" y="4876006"/>
            <a:ext cx="1905000" cy="236858"/>
          </a:xfrm>
        </p:spPr>
        <p:txBody>
          <a:bodyPr/>
          <a:lstStyle/>
          <a:p>
            <a:fld id="{A6306928-80D1-407D-B520-6675ABB087AD}" type="slidenum">
              <a:rPr lang="de-DE" smtClean="0"/>
              <a:pPr/>
              <a:t>11</a:t>
            </a:fld>
            <a:endParaRPr lang="de-DE" dirty="0"/>
          </a:p>
        </p:txBody>
      </p:sp>
      <p:sp>
        <p:nvSpPr>
          <p:cNvPr id="2" name="Title 1">
            <a:extLst>
              <a:ext uri="{FF2B5EF4-FFF2-40B4-BE49-F238E27FC236}">
                <a16:creationId xmlns:a16="http://schemas.microsoft.com/office/drawing/2014/main" id="{D8C8DAE2-52CD-1C43-B941-835BC3562464}"/>
              </a:ext>
            </a:extLst>
          </p:cNvPr>
          <p:cNvSpPr>
            <a:spLocks noGrp="1"/>
          </p:cNvSpPr>
          <p:nvPr>
            <p:ph type="title"/>
          </p:nvPr>
        </p:nvSpPr>
        <p:spPr>
          <a:xfrm>
            <a:off x="468312" y="538163"/>
            <a:ext cx="8675687" cy="665162"/>
          </a:xfrm>
        </p:spPr>
        <p:txBody>
          <a:bodyPr/>
          <a:lstStyle/>
          <a:p>
            <a:r>
              <a:rPr lang="fr-CH" dirty="0"/>
              <a:t>Amélioration des critères de fitness </a:t>
            </a:r>
            <a:r>
              <a:rPr lang="en-GB" dirty="0"/>
              <a:t>: </a:t>
            </a:r>
            <a:r>
              <a:rPr lang="en-GB" dirty="0" err="1"/>
              <a:t>génétique</a:t>
            </a:r>
            <a:endParaRPr lang="en-CH" dirty="0"/>
          </a:p>
        </p:txBody>
      </p:sp>
      <p:pic>
        <p:nvPicPr>
          <p:cNvPr id="4" name="Picture 3">
            <a:extLst>
              <a:ext uri="{FF2B5EF4-FFF2-40B4-BE49-F238E27FC236}">
                <a16:creationId xmlns:a16="http://schemas.microsoft.com/office/drawing/2014/main" id="{F474226B-8321-C640-88FC-E5902EBC173B}"/>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809185" y="3033221"/>
            <a:ext cx="3762815" cy="1897184"/>
          </a:xfrm>
          <a:prstGeom prst="rect">
            <a:avLst/>
          </a:prstGeom>
        </p:spPr>
      </p:pic>
      <p:pic>
        <p:nvPicPr>
          <p:cNvPr id="2050" name="Picture 2">
            <a:extLst>
              <a:ext uri="{FF2B5EF4-FFF2-40B4-BE49-F238E27FC236}">
                <a16:creationId xmlns:a16="http://schemas.microsoft.com/office/drawing/2014/main" id="{F49183EA-3AFA-0648-BCD0-FE7503292D0D}"/>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bwMode="auto">
          <a:xfrm>
            <a:off x="4572000" y="3033221"/>
            <a:ext cx="4295991" cy="189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0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5" y="1257622"/>
            <a:ext cx="8424936" cy="3474368"/>
          </a:xfrm>
        </p:spPr>
        <p:txBody>
          <a:bodyPr/>
          <a:lstStyle/>
          <a:p>
            <a:r>
              <a:rPr lang="fr-CH" dirty="0"/>
              <a:t>Représentation sous forme de caractères individuels et de valeur d'élevage globale disponible pour chaque agriculteur</a:t>
            </a:r>
          </a:p>
          <a:p>
            <a:endParaRPr lang="de-CH" dirty="0"/>
          </a:p>
          <a:p>
            <a:pPr lvl="1"/>
            <a:r>
              <a:rPr lang="de-CH" dirty="0"/>
              <a:t>IFF		Index </a:t>
            </a:r>
            <a:r>
              <a:rPr lang="de-CH" dirty="0" err="1"/>
              <a:t>fonctionalité</a:t>
            </a:r>
            <a:r>
              <a:rPr lang="de-CH" dirty="0"/>
              <a:t> </a:t>
            </a:r>
            <a:r>
              <a:rPr lang="de-CH" dirty="0" err="1"/>
              <a:t>fécondité</a:t>
            </a:r>
            <a:r>
              <a:rPr lang="de-CH" dirty="0"/>
              <a:t> </a:t>
            </a:r>
            <a:endParaRPr lang="fr-CH" dirty="0"/>
          </a:p>
          <a:p>
            <a:pPr lvl="1"/>
            <a:r>
              <a:rPr lang="de-CH" dirty="0"/>
              <a:t>FIW		Index </a:t>
            </a:r>
            <a:r>
              <a:rPr lang="de-CH" dirty="0" err="1"/>
              <a:t>fitness</a:t>
            </a:r>
            <a:endParaRPr lang="de-CH" dirty="0"/>
          </a:p>
        </p:txBody>
      </p:sp>
      <p:sp>
        <p:nvSpPr>
          <p:cNvPr id="2" name="Titel 1"/>
          <p:cNvSpPr>
            <a:spLocks noGrp="1"/>
          </p:cNvSpPr>
          <p:nvPr>
            <p:ph type="title"/>
          </p:nvPr>
        </p:nvSpPr>
        <p:spPr>
          <a:xfrm>
            <a:off x="468312" y="538163"/>
            <a:ext cx="8675687" cy="665162"/>
          </a:xfrm>
        </p:spPr>
        <p:txBody>
          <a:bodyPr/>
          <a:lstStyle/>
          <a:p>
            <a:r>
              <a:rPr lang="fr-CH" dirty="0"/>
              <a:t>Amélioration des critères de fitness </a:t>
            </a:r>
            <a:r>
              <a:rPr lang="en-GB" dirty="0"/>
              <a:t>: </a:t>
            </a:r>
            <a:r>
              <a:rPr lang="en-GB" dirty="0" err="1"/>
              <a:t>génétique</a:t>
            </a:r>
            <a:endParaRPr lang="de-CH" dirty="0"/>
          </a:p>
        </p:txBody>
      </p:sp>
    </p:spTree>
    <p:extLst>
      <p:ext uri="{BB962C8B-B14F-4D97-AF65-F5344CB8AC3E}">
        <p14:creationId xmlns:p14="http://schemas.microsoft.com/office/powerpoint/2010/main" val="45303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DAE2-52CD-1C43-B941-835BC3562464}"/>
              </a:ext>
            </a:extLst>
          </p:cNvPr>
          <p:cNvSpPr>
            <a:spLocks noGrp="1"/>
          </p:cNvSpPr>
          <p:nvPr>
            <p:ph type="title"/>
          </p:nvPr>
        </p:nvSpPr>
        <p:spPr>
          <a:xfrm>
            <a:off x="468312" y="538163"/>
            <a:ext cx="8675687" cy="665162"/>
          </a:xfrm>
        </p:spPr>
        <p:txBody>
          <a:bodyPr/>
          <a:lstStyle/>
          <a:p>
            <a:r>
              <a:rPr lang="fr-CH" dirty="0"/>
              <a:t>Amélioration des critères de fitness </a:t>
            </a:r>
            <a:r>
              <a:rPr lang="en-GB" dirty="0"/>
              <a:t>: </a:t>
            </a:r>
            <a:r>
              <a:rPr lang="fr-CH" dirty="0"/>
              <a:t>génétique</a:t>
            </a:r>
          </a:p>
        </p:txBody>
      </p:sp>
      <p:sp>
        <p:nvSpPr>
          <p:cNvPr id="5" name="Slide Number Placeholder 4">
            <a:extLst>
              <a:ext uri="{FF2B5EF4-FFF2-40B4-BE49-F238E27FC236}">
                <a16:creationId xmlns:a16="http://schemas.microsoft.com/office/drawing/2014/main" id="{19A10B5C-57E1-9C46-B798-39562521E07B}"/>
              </a:ext>
            </a:extLst>
          </p:cNvPr>
          <p:cNvSpPr>
            <a:spLocks noGrp="1"/>
          </p:cNvSpPr>
          <p:nvPr>
            <p:ph type="sldNum" sz="quarter" idx="12"/>
          </p:nvPr>
        </p:nvSpPr>
        <p:spPr>
          <a:xfrm>
            <a:off x="6987480" y="4876006"/>
            <a:ext cx="1905000" cy="236858"/>
          </a:xfrm>
        </p:spPr>
        <p:txBody>
          <a:bodyPr/>
          <a:lstStyle/>
          <a:p>
            <a:fld id="{A6306928-80D1-407D-B520-6675ABB087AD}" type="slidenum">
              <a:rPr lang="de-DE" smtClean="0"/>
              <a:pPr/>
              <a:t>13</a:t>
            </a:fld>
            <a:endParaRPr lang="de-DE" dirty="0"/>
          </a:p>
        </p:txBody>
      </p:sp>
      <p:pic>
        <p:nvPicPr>
          <p:cNvPr id="4" name="Picture 3">
            <a:extLst>
              <a:ext uri="{FF2B5EF4-FFF2-40B4-BE49-F238E27FC236}">
                <a16:creationId xmlns:a16="http://schemas.microsoft.com/office/drawing/2014/main" id="{8DCF7459-5F66-CC47-A20F-5D03B0E8B0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312" y="1357227"/>
            <a:ext cx="7884368" cy="3364084"/>
          </a:xfrm>
          <a:prstGeom prst="rect">
            <a:avLst/>
          </a:prstGeom>
        </p:spPr>
      </p:pic>
    </p:spTree>
    <p:extLst>
      <p:ext uri="{BB962C8B-B14F-4D97-AF65-F5344CB8AC3E}">
        <p14:creationId xmlns:p14="http://schemas.microsoft.com/office/powerpoint/2010/main" val="313149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DAE2-52CD-1C43-B941-835BC3562464}"/>
              </a:ext>
            </a:extLst>
          </p:cNvPr>
          <p:cNvSpPr>
            <a:spLocks noGrp="1"/>
          </p:cNvSpPr>
          <p:nvPr>
            <p:ph type="title"/>
          </p:nvPr>
        </p:nvSpPr>
        <p:spPr>
          <a:xfrm>
            <a:off x="468312" y="538163"/>
            <a:ext cx="8675687" cy="665162"/>
          </a:xfrm>
        </p:spPr>
        <p:txBody>
          <a:bodyPr/>
          <a:lstStyle/>
          <a:p>
            <a:r>
              <a:rPr lang="fr-CH" dirty="0"/>
              <a:t>Amélioration des critères de fitness </a:t>
            </a:r>
            <a:r>
              <a:rPr lang="en-GB" dirty="0"/>
              <a:t>: </a:t>
            </a:r>
            <a:r>
              <a:rPr lang="fr-CH" dirty="0"/>
              <a:t>génétique</a:t>
            </a:r>
          </a:p>
        </p:txBody>
      </p:sp>
      <p:sp>
        <p:nvSpPr>
          <p:cNvPr id="5" name="Slide Number Placeholder 4">
            <a:extLst>
              <a:ext uri="{FF2B5EF4-FFF2-40B4-BE49-F238E27FC236}">
                <a16:creationId xmlns:a16="http://schemas.microsoft.com/office/drawing/2014/main" id="{19A10B5C-57E1-9C46-B798-39562521E07B}"/>
              </a:ext>
            </a:extLst>
          </p:cNvPr>
          <p:cNvSpPr>
            <a:spLocks noGrp="1"/>
          </p:cNvSpPr>
          <p:nvPr>
            <p:ph type="sldNum" sz="quarter" idx="12"/>
          </p:nvPr>
        </p:nvSpPr>
        <p:spPr>
          <a:xfrm>
            <a:off x="6987480" y="4876006"/>
            <a:ext cx="1905000" cy="236858"/>
          </a:xfrm>
        </p:spPr>
        <p:txBody>
          <a:bodyPr/>
          <a:lstStyle/>
          <a:p>
            <a:fld id="{A6306928-80D1-407D-B520-6675ABB087AD}" type="slidenum">
              <a:rPr lang="de-DE" smtClean="0"/>
              <a:pPr/>
              <a:t>14</a:t>
            </a:fld>
            <a:endParaRPr lang="de-DE" dirty="0"/>
          </a:p>
        </p:txBody>
      </p:sp>
      <p:pic>
        <p:nvPicPr>
          <p:cNvPr id="4" name="Picture 3">
            <a:extLst>
              <a:ext uri="{FF2B5EF4-FFF2-40B4-BE49-F238E27FC236}">
                <a16:creationId xmlns:a16="http://schemas.microsoft.com/office/drawing/2014/main" id="{8DCF7459-5F66-CC47-A20F-5D03B0E8B0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312" y="1357227"/>
            <a:ext cx="7884368" cy="665162"/>
          </a:xfrm>
          <a:prstGeom prst="rect">
            <a:avLst/>
          </a:prstGeom>
        </p:spPr>
      </p:pic>
      <p:pic>
        <p:nvPicPr>
          <p:cNvPr id="6" name="Picture 5">
            <a:extLst>
              <a:ext uri="{FF2B5EF4-FFF2-40B4-BE49-F238E27FC236}">
                <a16:creationId xmlns:a16="http://schemas.microsoft.com/office/drawing/2014/main" id="{AA8910F5-A446-5A41-8D29-A94271DCDD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312" y="2176291"/>
            <a:ext cx="8425735" cy="2534109"/>
          </a:xfrm>
          <a:prstGeom prst="rect">
            <a:avLst/>
          </a:prstGeom>
        </p:spPr>
      </p:pic>
    </p:spTree>
    <p:extLst>
      <p:ext uri="{BB962C8B-B14F-4D97-AF65-F5344CB8AC3E}">
        <p14:creationId xmlns:p14="http://schemas.microsoft.com/office/powerpoint/2010/main" val="139991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182076-91BE-E94E-8212-636B82ACFE7A}"/>
              </a:ext>
            </a:extLst>
          </p:cNvPr>
          <p:cNvSpPr>
            <a:spLocks noGrp="1"/>
          </p:cNvSpPr>
          <p:nvPr>
            <p:ph idx="1"/>
          </p:nvPr>
        </p:nvSpPr>
        <p:spPr>
          <a:xfrm>
            <a:off x="467545" y="1257622"/>
            <a:ext cx="8424936" cy="3474368"/>
          </a:xfrm>
        </p:spPr>
        <p:txBody>
          <a:bodyPr/>
          <a:lstStyle/>
          <a:p>
            <a:r>
              <a:rPr lang="fr-CH" dirty="0"/>
              <a:t>Ce n’est pas seulement possible, mais c’est un fait !</a:t>
            </a:r>
          </a:p>
          <a:p>
            <a:r>
              <a:rPr lang="fr-CH" dirty="0"/>
              <a:t>Les progrès d'élevage et la tendance génétique sont positifs, mais</a:t>
            </a:r>
          </a:p>
          <a:p>
            <a:pPr lvl="1"/>
            <a:r>
              <a:rPr lang="fr-CH" dirty="0"/>
              <a:t>Critère « difficile », héritabilité basse à moyenne (h</a:t>
            </a:r>
            <a:r>
              <a:rPr lang="fr-CH" baseline="30000" dirty="0"/>
              <a:t>2</a:t>
            </a:r>
            <a:r>
              <a:rPr lang="fr-CH" dirty="0"/>
              <a:t>)</a:t>
            </a:r>
          </a:p>
          <a:p>
            <a:pPr lvl="1"/>
            <a:r>
              <a:rPr lang="fr-CH" dirty="0"/>
              <a:t>Il n’y pas de VE vaches fiables </a:t>
            </a:r>
            <a:br>
              <a:rPr lang="fr-CH" dirty="0"/>
            </a:br>
            <a:r>
              <a:rPr lang="fr-CH" dirty="0">
                <a:sym typeface="Wingdings" panose="05000000000000000000" pitchFamily="2" charset="2"/>
              </a:rPr>
              <a:t> génotypages des vaches </a:t>
            </a:r>
            <a:endParaRPr lang="fr-CH" dirty="0"/>
          </a:p>
          <a:p>
            <a:pPr lvl="1"/>
            <a:r>
              <a:rPr lang="fr-CH" dirty="0"/>
              <a:t>Critère « combiné » </a:t>
            </a:r>
            <a:br>
              <a:rPr lang="fr-CH" dirty="0"/>
            </a:br>
            <a:r>
              <a:rPr lang="fr-CH" dirty="0"/>
              <a:t>(de nombreux gènes ont une influence)</a:t>
            </a:r>
          </a:p>
        </p:txBody>
      </p:sp>
      <p:sp>
        <p:nvSpPr>
          <p:cNvPr id="4" name="Slide Number Placeholder 3">
            <a:extLst>
              <a:ext uri="{FF2B5EF4-FFF2-40B4-BE49-F238E27FC236}">
                <a16:creationId xmlns:a16="http://schemas.microsoft.com/office/drawing/2014/main" id="{F8061071-C053-F841-A15B-D7EBA8ED2435}"/>
              </a:ext>
            </a:extLst>
          </p:cNvPr>
          <p:cNvSpPr>
            <a:spLocks noGrp="1"/>
          </p:cNvSpPr>
          <p:nvPr>
            <p:ph type="sldNum" sz="quarter" idx="4"/>
          </p:nvPr>
        </p:nvSpPr>
        <p:spPr>
          <a:xfrm>
            <a:off x="6987480" y="4876006"/>
            <a:ext cx="1905000" cy="236858"/>
          </a:xfrm>
        </p:spPr>
        <p:txBody>
          <a:bodyPr/>
          <a:lstStyle/>
          <a:p>
            <a:fld id="{6CAB3351-4F2E-49DE-B211-E038B2C511A5}" type="slidenum">
              <a:rPr lang="de-DE" smtClean="0"/>
              <a:pPr/>
              <a:t>15</a:t>
            </a:fld>
            <a:endParaRPr lang="de-DE" dirty="0"/>
          </a:p>
        </p:txBody>
      </p:sp>
      <p:sp>
        <p:nvSpPr>
          <p:cNvPr id="2" name="Title 1">
            <a:extLst>
              <a:ext uri="{FF2B5EF4-FFF2-40B4-BE49-F238E27FC236}">
                <a16:creationId xmlns:a16="http://schemas.microsoft.com/office/drawing/2014/main" id="{CD173A32-BA9A-9242-9D43-43EB14F54942}"/>
              </a:ext>
            </a:extLst>
          </p:cNvPr>
          <p:cNvSpPr>
            <a:spLocks noGrp="1"/>
          </p:cNvSpPr>
          <p:nvPr>
            <p:ph type="title"/>
          </p:nvPr>
        </p:nvSpPr>
        <p:spPr>
          <a:xfrm>
            <a:off x="467544" y="537543"/>
            <a:ext cx="8424936" cy="666055"/>
          </a:xfrm>
        </p:spPr>
        <p:txBody>
          <a:bodyPr/>
          <a:lstStyle/>
          <a:p>
            <a:r>
              <a:rPr lang="en-GB" dirty="0"/>
              <a:t>Est-il possible de </a:t>
            </a:r>
            <a:r>
              <a:rPr lang="en-GB" dirty="0" err="1"/>
              <a:t>sélectionner</a:t>
            </a:r>
            <a:r>
              <a:rPr lang="en-GB" dirty="0"/>
              <a:t> le fitness?</a:t>
            </a:r>
            <a:endParaRPr lang="en-CH" dirty="0"/>
          </a:p>
        </p:txBody>
      </p:sp>
    </p:spTree>
    <p:extLst>
      <p:ext uri="{BB962C8B-B14F-4D97-AF65-F5344CB8AC3E}">
        <p14:creationId xmlns:p14="http://schemas.microsoft.com/office/powerpoint/2010/main" val="50581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48C8-9D94-9D48-AF16-3E9C27CFFD69}"/>
              </a:ext>
            </a:extLst>
          </p:cNvPr>
          <p:cNvSpPr>
            <a:spLocks noGrp="1"/>
          </p:cNvSpPr>
          <p:nvPr>
            <p:ph type="title"/>
          </p:nvPr>
        </p:nvSpPr>
        <p:spPr>
          <a:xfrm>
            <a:off x="467544" y="537543"/>
            <a:ext cx="8424936" cy="666055"/>
          </a:xfrm>
        </p:spPr>
        <p:txBody>
          <a:bodyPr/>
          <a:lstStyle/>
          <a:p>
            <a:r>
              <a:rPr lang="fr-CH" dirty="0"/>
              <a:t>Est-il possible de sélectionner le fitness?</a:t>
            </a:r>
          </a:p>
        </p:txBody>
      </p:sp>
      <p:sp>
        <p:nvSpPr>
          <p:cNvPr id="6" name="Content Placeholder 5">
            <a:extLst>
              <a:ext uri="{FF2B5EF4-FFF2-40B4-BE49-F238E27FC236}">
                <a16:creationId xmlns:a16="http://schemas.microsoft.com/office/drawing/2014/main" id="{AE0F8370-00C3-2A4D-B2A5-26BC89B5A5FE}"/>
              </a:ext>
            </a:extLst>
          </p:cNvPr>
          <p:cNvSpPr>
            <a:spLocks noGrp="1"/>
          </p:cNvSpPr>
          <p:nvPr>
            <p:ph idx="1"/>
          </p:nvPr>
        </p:nvSpPr>
        <p:spPr/>
        <p:txBody>
          <a:bodyPr/>
          <a:lstStyle/>
          <a:p>
            <a:pPr marL="0" indent="0">
              <a:buNone/>
            </a:pPr>
            <a:r>
              <a:rPr lang="fr-CH" dirty="0"/>
              <a:t>Tendance génétique durée de vie productive Holstein</a:t>
            </a:r>
          </a:p>
        </p:txBody>
      </p:sp>
      <p:sp>
        <p:nvSpPr>
          <p:cNvPr id="5" name="Slide Number Placeholder 4">
            <a:extLst>
              <a:ext uri="{FF2B5EF4-FFF2-40B4-BE49-F238E27FC236}">
                <a16:creationId xmlns:a16="http://schemas.microsoft.com/office/drawing/2014/main" id="{17FEC1D3-53AD-014F-8226-DBE5A3957B95}"/>
              </a:ext>
            </a:extLst>
          </p:cNvPr>
          <p:cNvSpPr>
            <a:spLocks noGrp="1"/>
          </p:cNvSpPr>
          <p:nvPr>
            <p:ph type="sldNum" sz="quarter" idx="4"/>
          </p:nvPr>
        </p:nvSpPr>
        <p:spPr/>
        <p:txBody>
          <a:bodyPr/>
          <a:lstStyle/>
          <a:p>
            <a:pPr>
              <a:defRPr/>
            </a:pPr>
            <a:fld id="{A6306928-80D1-407D-B520-6675ABB087AD}" type="slidenum">
              <a:rPr lang="de-DE" smtClean="0"/>
              <a:pPr>
                <a:defRPr/>
              </a:pPr>
              <a:t>16</a:t>
            </a:fld>
            <a:endParaRPr lang="de-DE" dirty="0"/>
          </a:p>
        </p:txBody>
      </p:sp>
      <p:graphicFrame>
        <p:nvGraphicFramePr>
          <p:cNvPr id="7" name="Diagramm 2">
            <a:extLst>
              <a:ext uri="{FF2B5EF4-FFF2-40B4-BE49-F238E27FC236}">
                <a16:creationId xmlns:a16="http://schemas.microsoft.com/office/drawing/2014/main" id="{66EE2A62-DE0B-487C-BBB3-65AFA27DE6CB}"/>
              </a:ext>
            </a:extLst>
          </p:cNvPr>
          <p:cNvGraphicFramePr>
            <a:graphicFrameLocks/>
          </p:cNvGraphicFramePr>
          <p:nvPr>
            <p:extLst>
              <p:ext uri="{D42A27DB-BD31-4B8C-83A1-F6EECF244321}">
                <p14:modId xmlns:p14="http://schemas.microsoft.com/office/powerpoint/2010/main" val="3617896123"/>
              </p:ext>
            </p:extLst>
          </p:nvPr>
        </p:nvGraphicFramePr>
        <p:xfrm>
          <a:off x="467544" y="1887190"/>
          <a:ext cx="5112568" cy="3225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4099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5" y="3219822"/>
            <a:ext cx="8424936" cy="666055"/>
          </a:xfrm>
        </p:spPr>
        <p:txBody>
          <a:bodyPr/>
          <a:lstStyle/>
          <a:p>
            <a:br>
              <a:rPr lang="de-CH" dirty="0"/>
            </a:br>
            <a:r>
              <a:rPr lang="de-CH" dirty="0" err="1"/>
              <a:t>Résumé</a:t>
            </a:r>
            <a:r>
              <a:rPr lang="de-CH" dirty="0"/>
              <a:t> et </a:t>
            </a:r>
            <a:r>
              <a:rPr lang="de-CH" dirty="0" err="1"/>
              <a:t>conclusion</a:t>
            </a:r>
            <a:endParaRPr lang="de-CH" sz="1400" dirty="0"/>
          </a:p>
        </p:txBody>
      </p:sp>
      <p:sp>
        <p:nvSpPr>
          <p:cNvPr id="4" name="Foliennummernplatzhalter 3"/>
          <p:cNvSpPr>
            <a:spLocks noGrp="1"/>
          </p:cNvSpPr>
          <p:nvPr>
            <p:ph type="sldNum" sz="quarter" idx="12"/>
          </p:nvPr>
        </p:nvSpPr>
        <p:spPr/>
        <p:txBody>
          <a:bodyPr/>
          <a:lstStyle/>
          <a:p>
            <a:pPr>
              <a:defRPr/>
            </a:pPr>
            <a:fld id="{D84911BC-A728-43C6-95BF-CEF14AAD6405}" type="slidenum">
              <a:rPr lang="de-DE" smtClean="0"/>
              <a:pPr>
                <a:defRPr/>
              </a:pPr>
              <a:t>17</a:t>
            </a:fld>
            <a:endParaRPr lang="de-DE" dirty="0"/>
          </a:p>
        </p:txBody>
      </p:sp>
      <p:pic>
        <p:nvPicPr>
          <p:cNvPr id="5" name="Grafik 7">
            <a:extLst>
              <a:ext uri="{FF2B5EF4-FFF2-40B4-BE49-F238E27FC236}">
                <a16:creationId xmlns:a16="http://schemas.microsoft.com/office/drawing/2014/main" id="{AEEA279E-4CFA-6441-B825-3BCD572CD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5" y="531729"/>
            <a:ext cx="8424936" cy="2742118"/>
          </a:xfrm>
          <a:prstGeom prst="rect">
            <a:avLst/>
          </a:prstGeom>
        </p:spPr>
      </p:pic>
    </p:spTree>
    <p:extLst>
      <p:ext uri="{BB962C8B-B14F-4D97-AF65-F5344CB8AC3E}">
        <p14:creationId xmlns:p14="http://schemas.microsoft.com/office/powerpoint/2010/main" val="1441971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AB2F6-9299-1B47-8511-67C949819C59}"/>
              </a:ext>
            </a:extLst>
          </p:cNvPr>
          <p:cNvSpPr>
            <a:spLocks noGrp="1"/>
          </p:cNvSpPr>
          <p:nvPr>
            <p:ph idx="1"/>
          </p:nvPr>
        </p:nvSpPr>
        <p:spPr>
          <a:xfrm>
            <a:off x="467545" y="1257622"/>
            <a:ext cx="8424936" cy="3474368"/>
          </a:xfrm>
        </p:spPr>
        <p:txBody>
          <a:bodyPr/>
          <a:lstStyle/>
          <a:p>
            <a:endParaRPr lang="de-CH" dirty="0"/>
          </a:p>
          <a:p>
            <a:endParaRPr lang="de-CH" dirty="0"/>
          </a:p>
          <a:p>
            <a:endParaRPr lang="de-CH" dirty="0"/>
          </a:p>
          <a:p>
            <a:r>
              <a:rPr lang="fr-CH" dirty="0"/>
              <a:t>Le fitness, comme d'autres critères, peut être amélioré au niveau génétique</a:t>
            </a:r>
          </a:p>
          <a:p>
            <a:r>
              <a:rPr lang="fr-CH" dirty="0"/>
              <a:t>Au niveau génétique, la durée d'utilisation augmente légèrement depuis des années</a:t>
            </a:r>
          </a:p>
        </p:txBody>
      </p:sp>
      <p:sp>
        <p:nvSpPr>
          <p:cNvPr id="4" name="Slide Number Placeholder 3">
            <a:extLst>
              <a:ext uri="{FF2B5EF4-FFF2-40B4-BE49-F238E27FC236}">
                <a16:creationId xmlns:a16="http://schemas.microsoft.com/office/drawing/2014/main" id="{C79B6138-8EA1-D947-ACCD-75DC73FF86FF}"/>
              </a:ext>
            </a:extLst>
          </p:cNvPr>
          <p:cNvSpPr>
            <a:spLocks noGrp="1"/>
          </p:cNvSpPr>
          <p:nvPr>
            <p:ph type="sldNum" sz="quarter" idx="4"/>
          </p:nvPr>
        </p:nvSpPr>
        <p:spPr>
          <a:xfrm>
            <a:off x="6987480" y="4876006"/>
            <a:ext cx="1905000" cy="236858"/>
          </a:xfrm>
        </p:spPr>
        <p:txBody>
          <a:bodyPr/>
          <a:lstStyle/>
          <a:p>
            <a:fld id="{6CAB3351-4F2E-49DE-B211-E038B2C511A5}" type="slidenum">
              <a:rPr lang="de-DE" smtClean="0"/>
              <a:pPr/>
              <a:t>18</a:t>
            </a:fld>
            <a:endParaRPr lang="de-DE" dirty="0"/>
          </a:p>
        </p:txBody>
      </p:sp>
      <p:sp>
        <p:nvSpPr>
          <p:cNvPr id="2" name="Title 1">
            <a:extLst>
              <a:ext uri="{FF2B5EF4-FFF2-40B4-BE49-F238E27FC236}">
                <a16:creationId xmlns:a16="http://schemas.microsoft.com/office/drawing/2014/main" id="{E0E440FF-1BC3-504F-A41B-4AD1098AEBF5}"/>
              </a:ext>
            </a:extLst>
          </p:cNvPr>
          <p:cNvSpPr>
            <a:spLocks noGrp="1"/>
          </p:cNvSpPr>
          <p:nvPr>
            <p:ph type="title"/>
          </p:nvPr>
        </p:nvSpPr>
        <p:spPr>
          <a:xfrm>
            <a:off x="467544" y="537543"/>
            <a:ext cx="8424936" cy="666055"/>
          </a:xfrm>
        </p:spPr>
        <p:txBody>
          <a:bodyPr/>
          <a:lstStyle/>
          <a:p>
            <a:r>
              <a:rPr lang="de-CH" dirty="0"/>
              <a:t>Résumé et </a:t>
            </a:r>
            <a:r>
              <a:rPr lang="de-CH" dirty="0" err="1"/>
              <a:t>conclusion</a:t>
            </a:r>
            <a:endParaRPr lang="en-CH" dirty="0"/>
          </a:p>
        </p:txBody>
      </p:sp>
      <p:pic>
        <p:nvPicPr>
          <p:cNvPr id="5" name="Grafik 7" descr="Ein Bild, das Text, Zeitung, Quittung enthält.&#10;&#10;Automatisch generierte Beschreibung">
            <a:extLst>
              <a:ext uri="{FF2B5EF4-FFF2-40B4-BE49-F238E27FC236}">
                <a16:creationId xmlns:a16="http://schemas.microsoft.com/office/drawing/2014/main" id="{E7B49F7A-5A4D-BF49-BCDF-4BAD4883F68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a:ext>
            </a:extLst>
          </a:blip>
          <a:srcRect l="-665" r="-1"/>
          <a:stretch/>
        </p:blipFill>
        <p:spPr>
          <a:xfrm>
            <a:off x="827584" y="1419622"/>
            <a:ext cx="5128575" cy="1152128"/>
          </a:xfrm>
          <a:prstGeom prst="rect">
            <a:avLst/>
          </a:prstGeom>
        </p:spPr>
      </p:pic>
    </p:spTree>
    <p:extLst>
      <p:ext uri="{BB962C8B-B14F-4D97-AF65-F5344CB8AC3E}">
        <p14:creationId xmlns:p14="http://schemas.microsoft.com/office/powerpoint/2010/main" val="265799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AB2F6-9299-1B47-8511-67C949819C59}"/>
              </a:ext>
            </a:extLst>
          </p:cNvPr>
          <p:cNvSpPr>
            <a:spLocks noGrp="1"/>
          </p:cNvSpPr>
          <p:nvPr>
            <p:ph idx="1"/>
          </p:nvPr>
        </p:nvSpPr>
        <p:spPr>
          <a:xfrm>
            <a:off x="467545" y="1257622"/>
            <a:ext cx="8424936" cy="3474368"/>
          </a:xfrm>
        </p:spPr>
        <p:txBody>
          <a:bodyPr/>
          <a:lstStyle/>
          <a:p>
            <a:endParaRPr lang="fr-CH" dirty="0"/>
          </a:p>
          <a:p>
            <a:r>
              <a:rPr lang="fr-CH" dirty="0"/>
              <a:t>Des vaches plus productives = un impact environnemental réduit !</a:t>
            </a:r>
            <a:endParaRPr lang="de-CH" dirty="0"/>
          </a:p>
          <a:p>
            <a:pPr lvl="1"/>
            <a:r>
              <a:rPr lang="fr-CH" dirty="0"/>
              <a:t>Réduction des émissions de méthane, </a:t>
            </a:r>
            <a:br>
              <a:rPr lang="fr-CH" dirty="0"/>
            </a:br>
            <a:r>
              <a:rPr lang="fr-CH" dirty="0"/>
              <a:t>d'azote et de CO</a:t>
            </a:r>
            <a:r>
              <a:rPr lang="fr-CH" baseline="-25000" dirty="0"/>
              <a:t>2</a:t>
            </a:r>
            <a:r>
              <a:rPr lang="fr-CH" dirty="0"/>
              <a:t> par kg de lait</a:t>
            </a:r>
          </a:p>
          <a:p>
            <a:pPr lvl="1"/>
            <a:r>
              <a:rPr lang="fr-CH" dirty="0"/>
              <a:t>Moins de surfaces fourragères </a:t>
            </a:r>
            <a:br>
              <a:rPr lang="fr-CH" dirty="0"/>
            </a:br>
            <a:r>
              <a:rPr lang="fr-CH" dirty="0"/>
              <a:t>et moins de place dans les étables</a:t>
            </a:r>
            <a:endParaRPr lang="de-CH" dirty="0"/>
          </a:p>
        </p:txBody>
      </p:sp>
      <p:sp>
        <p:nvSpPr>
          <p:cNvPr id="4" name="Slide Number Placeholder 3">
            <a:extLst>
              <a:ext uri="{FF2B5EF4-FFF2-40B4-BE49-F238E27FC236}">
                <a16:creationId xmlns:a16="http://schemas.microsoft.com/office/drawing/2014/main" id="{C79B6138-8EA1-D947-ACCD-75DC73FF86FF}"/>
              </a:ext>
            </a:extLst>
          </p:cNvPr>
          <p:cNvSpPr>
            <a:spLocks noGrp="1"/>
          </p:cNvSpPr>
          <p:nvPr>
            <p:ph type="sldNum" sz="quarter" idx="4"/>
          </p:nvPr>
        </p:nvSpPr>
        <p:spPr>
          <a:xfrm>
            <a:off x="6987480" y="4876006"/>
            <a:ext cx="1905000" cy="236858"/>
          </a:xfrm>
        </p:spPr>
        <p:txBody>
          <a:bodyPr/>
          <a:lstStyle/>
          <a:p>
            <a:fld id="{6CAB3351-4F2E-49DE-B211-E038B2C511A5}" type="slidenum">
              <a:rPr lang="de-DE" smtClean="0"/>
              <a:pPr/>
              <a:t>19</a:t>
            </a:fld>
            <a:endParaRPr lang="de-DE" dirty="0"/>
          </a:p>
        </p:txBody>
      </p:sp>
      <p:sp>
        <p:nvSpPr>
          <p:cNvPr id="2" name="Title 1">
            <a:extLst>
              <a:ext uri="{FF2B5EF4-FFF2-40B4-BE49-F238E27FC236}">
                <a16:creationId xmlns:a16="http://schemas.microsoft.com/office/drawing/2014/main" id="{E0E440FF-1BC3-504F-A41B-4AD1098AEBF5}"/>
              </a:ext>
            </a:extLst>
          </p:cNvPr>
          <p:cNvSpPr>
            <a:spLocks noGrp="1"/>
          </p:cNvSpPr>
          <p:nvPr>
            <p:ph type="title"/>
          </p:nvPr>
        </p:nvSpPr>
        <p:spPr>
          <a:xfrm>
            <a:off x="467544" y="537543"/>
            <a:ext cx="8424936" cy="666055"/>
          </a:xfrm>
        </p:spPr>
        <p:txBody>
          <a:bodyPr/>
          <a:lstStyle/>
          <a:p>
            <a:r>
              <a:rPr lang="de-CH" dirty="0"/>
              <a:t>Résumé et </a:t>
            </a:r>
            <a:r>
              <a:rPr lang="de-CH" dirty="0" err="1"/>
              <a:t>conclusion</a:t>
            </a:r>
            <a:endParaRPr lang="en-CH" dirty="0"/>
          </a:p>
        </p:txBody>
      </p:sp>
    </p:spTree>
    <p:extLst>
      <p:ext uri="{BB962C8B-B14F-4D97-AF65-F5344CB8AC3E}">
        <p14:creationId xmlns:p14="http://schemas.microsoft.com/office/powerpoint/2010/main" val="26060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385D-F6C2-074A-BCD2-C1BD6461F4DA}"/>
              </a:ext>
            </a:extLst>
          </p:cNvPr>
          <p:cNvSpPr>
            <a:spLocks noGrp="1"/>
          </p:cNvSpPr>
          <p:nvPr>
            <p:ph type="title"/>
          </p:nvPr>
        </p:nvSpPr>
        <p:spPr>
          <a:xfrm>
            <a:off x="467544" y="537543"/>
            <a:ext cx="8424936" cy="666055"/>
          </a:xfrm>
        </p:spPr>
        <p:txBody>
          <a:bodyPr/>
          <a:lstStyle/>
          <a:p>
            <a:r>
              <a:rPr lang="de-CH" dirty="0" err="1"/>
              <a:t>Communauté</a:t>
            </a:r>
            <a:r>
              <a:rPr lang="de-CH" dirty="0"/>
              <a:t> de </a:t>
            </a:r>
            <a:r>
              <a:rPr lang="de-CH" dirty="0" err="1"/>
              <a:t>travail</a:t>
            </a:r>
            <a:r>
              <a:rPr lang="de-CH" dirty="0"/>
              <a:t> </a:t>
            </a:r>
            <a:br>
              <a:rPr lang="de-CH" dirty="0"/>
            </a:br>
            <a:r>
              <a:rPr lang="de-CH" dirty="0"/>
              <a:t>des </a:t>
            </a:r>
            <a:r>
              <a:rPr lang="de-CH" dirty="0" err="1"/>
              <a:t>éleveurs</a:t>
            </a:r>
            <a:r>
              <a:rPr lang="de-CH" dirty="0"/>
              <a:t> </a:t>
            </a:r>
            <a:r>
              <a:rPr lang="de-CH" dirty="0" err="1"/>
              <a:t>bovins</a:t>
            </a:r>
            <a:r>
              <a:rPr lang="de-CH" dirty="0"/>
              <a:t> </a:t>
            </a:r>
            <a:r>
              <a:rPr lang="de-CH" dirty="0" err="1"/>
              <a:t>suisses</a:t>
            </a:r>
            <a:r>
              <a:rPr lang="de-CH" dirty="0"/>
              <a:t> CTEBS</a:t>
            </a:r>
            <a:endParaRPr lang="en-CH" dirty="0"/>
          </a:p>
        </p:txBody>
      </p:sp>
      <p:sp>
        <p:nvSpPr>
          <p:cNvPr id="3" name="Content Placeholder 2">
            <a:extLst>
              <a:ext uri="{FF2B5EF4-FFF2-40B4-BE49-F238E27FC236}">
                <a16:creationId xmlns:a16="http://schemas.microsoft.com/office/drawing/2014/main" id="{C1719F17-68EE-6943-9E15-420EA092798E}"/>
              </a:ext>
            </a:extLst>
          </p:cNvPr>
          <p:cNvSpPr>
            <a:spLocks noGrp="1"/>
          </p:cNvSpPr>
          <p:nvPr>
            <p:ph idx="1"/>
          </p:nvPr>
        </p:nvSpPr>
        <p:spPr/>
        <p:txBody>
          <a:bodyPr/>
          <a:lstStyle/>
          <a:p>
            <a:endParaRPr lang="de-CH" dirty="0"/>
          </a:p>
          <a:p>
            <a:endParaRPr lang="de-CH" dirty="0"/>
          </a:p>
          <a:p>
            <a:r>
              <a:rPr lang="de-CH" dirty="0"/>
              <a:t>Organisation </a:t>
            </a:r>
            <a:r>
              <a:rPr lang="de-CH" dirty="0" err="1"/>
              <a:t>faîtière</a:t>
            </a:r>
            <a:r>
              <a:rPr lang="de-CH" dirty="0"/>
              <a:t> </a:t>
            </a:r>
            <a:br>
              <a:rPr lang="de-CH" dirty="0"/>
            </a:br>
            <a:r>
              <a:rPr lang="de-CH" dirty="0"/>
              <a:t>des </a:t>
            </a:r>
            <a:r>
              <a:rPr lang="de-CH" dirty="0" err="1"/>
              <a:t>organisations</a:t>
            </a:r>
            <a:r>
              <a:rPr lang="de-CH" dirty="0"/>
              <a:t> </a:t>
            </a:r>
            <a:r>
              <a:rPr lang="de-CH" dirty="0" err="1"/>
              <a:t>d’élevage</a:t>
            </a:r>
            <a:r>
              <a:rPr lang="de-CH" dirty="0"/>
              <a:t> bovin </a:t>
            </a:r>
            <a:r>
              <a:rPr lang="de-CH" dirty="0" err="1"/>
              <a:t>suisses</a:t>
            </a:r>
            <a:endParaRPr lang="de-CH" dirty="0"/>
          </a:p>
        </p:txBody>
      </p:sp>
      <p:sp>
        <p:nvSpPr>
          <p:cNvPr id="4" name="Slide Number Placeholder 3">
            <a:extLst>
              <a:ext uri="{FF2B5EF4-FFF2-40B4-BE49-F238E27FC236}">
                <a16:creationId xmlns:a16="http://schemas.microsoft.com/office/drawing/2014/main" id="{DB6ED26F-8D73-B94F-8D05-E6BAC3B825A4}"/>
              </a:ext>
            </a:extLst>
          </p:cNvPr>
          <p:cNvSpPr>
            <a:spLocks noGrp="1"/>
          </p:cNvSpPr>
          <p:nvPr>
            <p:ph type="sldNum" sz="quarter" idx="4"/>
          </p:nvPr>
        </p:nvSpPr>
        <p:spPr/>
        <p:txBody>
          <a:bodyPr/>
          <a:lstStyle/>
          <a:p>
            <a:pPr>
              <a:defRPr/>
            </a:pPr>
            <a:fld id="{6CAB3351-4F2E-49DE-B211-E038B2C511A5}" type="slidenum">
              <a:rPr lang="de-DE" smtClean="0"/>
              <a:pPr>
                <a:defRPr/>
              </a:pPr>
              <a:t>2</a:t>
            </a:fld>
            <a:endParaRPr lang="de-DE" dirty="0"/>
          </a:p>
        </p:txBody>
      </p:sp>
      <p:pic>
        <p:nvPicPr>
          <p:cNvPr id="5" name="Grafik 9">
            <a:extLst>
              <a:ext uri="{FF2B5EF4-FFF2-40B4-BE49-F238E27FC236}">
                <a16:creationId xmlns:a16="http://schemas.microsoft.com/office/drawing/2014/main" id="{122164D1-6B3E-2B4D-9F6C-FAD42AC8D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8075" y="3944989"/>
            <a:ext cx="988021" cy="390676"/>
          </a:xfrm>
          <a:prstGeom prst="rect">
            <a:avLst/>
          </a:prstGeom>
        </p:spPr>
      </p:pic>
      <p:pic>
        <p:nvPicPr>
          <p:cNvPr id="6" name="Picture 2" descr="K:\Vorlagen\Logo Braunvieh 2012\logo_braunvieh_cmyk.jpg">
            <a:extLst>
              <a:ext uri="{FF2B5EF4-FFF2-40B4-BE49-F238E27FC236}">
                <a16:creationId xmlns:a16="http://schemas.microsoft.com/office/drawing/2014/main" id="{2F6742D5-78F2-DC4C-8F60-385CAB3593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289" y="3944988"/>
            <a:ext cx="1830715" cy="424363"/>
          </a:xfrm>
          <a:prstGeom prst="rect">
            <a:avLst/>
          </a:prstGeom>
          <a:noFill/>
        </p:spPr>
      </p:pic>
      <p:pic>
        <p:nvPicPr>
          <p:cNvPr id="7" name="Grafik 9" descr="logo2000-couleur 350x269">
            <a:extLst>
              <a:ext uri="{FF2B5EF4-FFF2-40B4-BE49-F238E27FC236}">
                <a16:creationId xmlns:a16="http://schemas.microsoft.com/office/drawing/2014/main" id="{547C1E7C-2107-F04D-A9CF-AA9256DBBE01}"/>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94107" y="3895699"/>
            <a:ext cx="657813" cy="488526"/>
          </a:xfrm>
          <a:prstGeom prst="rect">
            <a:avLst/>
          </a:prstGeom>
          <a:noFill/>
        </p:spPr>
      </p:pic>
      <p:pic>
        <p:nvPicPr>
          <p:cNvPr id="1026" name="Picture 2">
            <a:extLst>
              <a:ext uri="{FF2B5EF4-FFF2-40B4-BE49-F238E27FC236}">
                <a16:creationId xmlns:a16="http://schemas.microsoft.com/office/drawing/2014/main" id="{1E1B5BDF-2FE3-5D4D-A113-78AF07AA534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12159" y="3917180"/>
            <a:ext cx="1333061" cy="4028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7561116-5491-B043-A85E-66707C7703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1283" y="3867894"/>
            <a:ext cx="489804" cy="488527"/>
          </a:xfrm>
          <a:prstGeom prst="rect">
            <a:avLst/>
          </a:prstGeom>
        </p:spPr>
      </p:pic>
    </p:spTree>
    <p:extLst>
      <p:ext uri="{BB962C8B-B14F-4D97-AF65-F5344CB8AC3E}">
        <p14:creationId xmlns:p14="http://schemas.microsoft.com/office/powerpoint/2010/main" val="391352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40FF-1BC3-504F-A41B-4AD1098AEBF5}"/>
              </a:ext>
            </a:extLst>
          </p:cNvPr>
          <p:cNvSpPr>
            <a:spLocks noGrp="1"/>
          </p:cNvSpPr>
          <p:nvPr>
            <p:ph type="title"/>
          </p:nvPr>
        </p:nvSpPr>
        <p:spPr>
          <a:xfrm>
            <a:off x="467544" y="537543"/>
            <a:ext cx="8424936" cy="666055"/>
          </a:xfrm>
        </p:spPr>
        <p:txBody>
          <a:bodyPr/>
          <a:lstStyle/>
          <a:p>
            <a:r>
              <a:rPr lang="de-CH" dirty="0"/>
              <a:t>Résumé et </a:t>
            </a:r>
            <a:r>
              <a:rPr lang="fr-CH" dirty="0"/>
              <a:t>conclusion</a:t>
            </a:r>
          </a:p>
        </p:txBody>
      </p:sp>
      <p:sp>
        <p:nvSpPr>
          <p:cNvPr id="4" name="Slide Number Placeholder 3">
            <a:extLst>
              <a:ext uri="{FF2B5EF4-FFF2-40B4-BE49-F238E27FC236}">
                <a16:creationId xmlns:a16="http://schemas.microsoft.com/office/drawing/2014/main" id="{C79B6138-8EA1-D947-ACCD-75DC73FF86FF}"/>
              </a:ext>
            </a:extLst>
          </p:cNvPr>
          <p:cNvSpPr>
            <a:spLocks noGrp="1"/>
          </p:cNvSpPr>
          <p:nvPr>
            <p:ph type="sldNum" sz="quarter" idx="12"/>
          </p:nvPr>
        </p:nvSpPr>
        <p:spPr>
          <a:xfrm>
            <a:off x="6987480" y="4876006"/>
            <a:ext cx="1905000" cy="236858"/>
          </a:xfrm>
        </p:spPr>
        <p:txBody>
          <a:bodyPr/>
          <a:lstStyle/>
          <a:p>
            <a:fld id="{6CAB3351-4F2E-49DE-B211-E038B2C511A5}" type="slidenum">
              <a:rPr lang="de-DE" smtClean="0"/>
              <a:pPr/>
              <a:t>20</a:t>
            </a:fld>
            <a:endParaRPr lang="de-DE" dirty="0"/>
          </a:p>
        </p:txBody>
      </p:sp>
      <p:pic>
        <p:nvPicPr>
          <p:cNvPr id="5" name="Grafik 4">
            <a:extLst>
              <a:ext uri="{FF2B5EF4-FFF2-40B4-BE49-F238E27FC236}">
                <a16:creationId xmlns:a16="http://schemas.microsoft.com/office/drawing/2014/main" id="{36E55998-7E24-4D5B-BFFD-354CF6B08D9E}"/>
              </a:ext>
            </a:extLst>
          </p:cNvPr>
          <p:cNvPicPr>
            <a:picLocks noChangeAspect="1"/>
          </p:cNvPicPr>
          <p:nvPr/>
        </p:nvPicPr>
        <p:blipFill>
          <a:blip r:embed="rId2"/>
          <a:stretch>
            <a:fillRect/>
          </a:stretch>
        </p:blipFill>
        <p:spPr>
          <a:xfrm>
            <a:off x="468313" y="1491630"/>
            <a:ext cx="4031679" cy="3410918"/>
          </a:xfrm>
          <a:prstGeom prst="rect">
            <a:avLst/>
          </a:prstGeom>
        </p:spPr>
      </p:pic>
      <p:pic>
        <p:nvPicPr>
          <p:cNvPr id="9" name="Grafik 8">
            <a:extLst>
              <a:ext uri="{FF2B5EF4-FFF2-40B4-BE49-F238E27FC236}">
                <a16:creationId xmlns:a16="http://schemas.microsoft.com/office/drawing/2014/main" id="{E4BD5A85-E3C9-47FB-B728-B31CDC170F40}"/>
              </a:ext>
            </a:extLst>
          </p:cNvPr>
          <p:cNvPicPr>
            <a:picLocks noChangeAspect="1"/>
          </p:cNvPicPr>
          <p:nvPr/>
        </p:nvPicPr>
        <p:blipFill>
          <a:blip r:embed="rId3"/>
          <a:stretch>
            <a:fillRect/>
          </a:stretch>
        </p:blipFill>
        <p:spPr>
          <a:xfrm>
            <a:off x="4662562" y="1491630"/>
            <a:ext cx="4230613" cy="2592288"/>
          </a:xfrm>
          <a:prstGeom prst="rect">
            <a:avLst/>
          </a:prstGeom>
        </p:spPr>
      </p:pic>
    </p:spTree>
    <p:extLst>
      <p:ext uri="{BB962C8B-B14F-4D97-AF65-F5344CB8AC3E}">
        <p14:creationId xmlns:p14="http://schemas.microsoft.com/office/powerpoint/2010/main" val="2736447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AB2F6-9299-1B47-8511-67C949819C59}"/>
              </a:ext>
            </a:extLst>
          </p:cNvPr>
          <p:cNvSpPr>
            <a:spLocks noGrp="1"/>
          </p:cNvSpPr>
          <p:nvPr>
            <p:ph idx="1"/>
          </p:nvPr>
        </p:nvSpPr>
        <p:spPr>
          <a:xfrm>
            <a:off x="467545" y="1257622"/>
            <a:ext cx="8424936" cy="3474368"/>
          </a:xfrm>
        </p:spPr>
        <p:txBody>
          <a:bodyPr/>
          <a:lstStyle/>
          <a:p>
            <a:endParaRPr lang="fr-CH" dirty="0"/>
          </a:p>
          <a:p>
            <a:r>
              <a:rPr lang="fr-CH" dirty="0"/>
              <a:t>Les vaches de type laitier permettent d’éviter le gaspillage alimentaire !</a:t>
            </a:r>
          </a:p>
          <a:p>
            <a:pPr lvl="1"/>
            <a:r>
              <a:rPr lang="fr-CH" dirty="0"/>
              <a:t>Seuls les ruminants peuvent assimiler l'herbe</a:t>
            </a:r>
          </a:p>
          <a:p>
            <a:pPr lvl="1"/>
            <a:r>
              <a:rPr lang="fr-CH" dirty="0"/>
              <a:t>Les vaches laitières transforment les sous-produits de la production alimentaire en précieuses protéines de lait </a:t>
            </a:r>
          </a:p>
          <a:p>
            <a:endParaRPr lang="fr-CH" dirty="0"/>
          </a:p>
        </p:txBody>
      </p:sp>
      <p:sp>
        <p:nvSpPr>
          <p:cNvPr id="4" name="Slide Number Placeholder 3">
            <a:extLst>
              <a:ext uri="{FF2B5EF4-FFF2-40B4-BE49-F238E27FC236}">
                <a16:creationId xmlns:a16="http://schemas.microsoft.com/office/drawing/2014/main" id="{C79B6138-8EA1-D947-ACCD-75DC73FF86FF}"/>
              </a:ext>
            </a:extLst>
          </p:cNvPr>
          <p:cNvSpPr>
            <a:spLocks noGrp="1"/>
          </p:cNvSpPr>
          <p:nvPr>
            <p:ph type="sldNum" sz="quarter" idx="4"/>
          </p:nvPr>
        </p:nvSpPr>
        <p:spPr>
          <a:xfrm>
            <a:off x="6987480" y="4876006"/>
            <a:ext cx="1905000" cy="236858"/>
          </a:xfrm>
        </p:spPr>
        <p:txBody>
          <a:bodyPr/>
          <a:lstStyle/>
          <a:p>
            <a:fld id="{6CAB3351-4F2E-49DE-B211-E038B2C511A5}" type="slidenum">
              <a:rPr lang="de-DE" smtClean="0"/>
              <a:pPr/>
              <a:t>21</a:t>
            </a:fld>
            <a:endParaRPr lang="de-DE" dirty="0"/>
          </a:p>
        </p:txBody>
      </p:sp>
      <p:sp>
        <p:nvSpPr>
          <p:cNvPr id="2" name="Title 1">
            <a:extLst>
              <a:ext uri="{FF2B5EF4-FFF2-40B4-BE49-F238E27FC236}">
                <a16:creationId xmlns:a16="http://schemas.microsoft.com/office/drawing/2014/main" id="{E0E440FF-1BC3-504F-A41B-4AD1098AEBF5}"/>
              </a:ext>
            </a:extLst>
          </p:cNvPr>
          <p:cNvSpPr>
            <a:spLocks noGrp="1"/>
          </p:cNvSpPr>
          <p:nvPr>
            <p:ph type="title"/>
          </p:nvPr>
        </p:nvSpPr>
        <p:spPr>
          <a:xfrm>
            <a:off x="467544" y="537543"/>
            <a:ext cx="8424936" cy="666055"/>
          </a:xfrm>
        </p:spPr>
        <p:txBody>
          <a:bodyPr/>
          <a:lstStyle/>
          <a:p>
            <a:r>
              <a:rPr lang="de-CH" dirty="0"/>
              <a:t>Résumé et </a:t>
            </a:r>
            <a:r>
              <a:rPr lang="de-CH" dirty="0" err="1"/>
              <a:t>conclusion</a:t>
            </a:r>
            <a:endParaRPr lang="en-CH" dirty="0"/>
          </a:p>
        </p:txBody>
      </p:sp>
    </p:spTree>
    <p:extLst>
      <p:ext uri="{BB962C8B-B14F-4D97-AF65-F5344CB8AC3E}">
        <p14:creationId xmlns:p14="http://schemas.microsoft.com/office/powerpoint/2010/main" val="2889823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AB2F6-9299-1B47-8511-67C949819C59}"/>
              </a:ext>
            </a:extLst>
          </p:cNvPr>
          <p:cNvSpPr>
            <a:spLocks noGrp="1"/>
          </p:cNvSpPr>
          <p:nvPr>
            <p:ph idx="1"/>
          </p:nvPr>
        </p:nvSpPr>
        <p:spPr>
          <a:xfrm>
            <a:off x="467545" y="1257622"/>
            <a:ext cx="8424936" cy="3474368"/>
          </a:xfrm>
        </p:spPr>
        <p:txBody>
          <a:bodyPr/>
          <a:lstStyle/>
          <a:p>
            <a:endParaRPr lang="fr-CH" dirty="0"/>
          </a:p>
          <a:p>
            <a:r>
              <a:rPr lang="fr-CH" dirty="0"/>
              <a:t>Les vaches de type laitier ne sont pas des vaches jetables !</a:t>
            </a:r>
          </a:p>
          <a:p>
            <a:pPr lvl="1"/>
            <a:r>
              <a:rPr lang="fr-CH" dirty="0"/>
              <a:t>La durée d’utilisation augmente continuellement </a:t>
            </a:r>
          </a:p>
          <a:p>
            <a:pPr lvl="1"/>
            <a:r>
              <a:rPr lang="fr-CH" dirty="0"/>
              <a:t>La sélection ciblée sur la longévité et la résistance aux maladies fonctionne</a:t>
            </a:r>
            <a:endParaRPr lang="de-CH" dirty="0"/>
          </a:p>
        </p:txBody>
      </p:sp>
      <p:sp>
        <p:nvSpPr>
          <p:cNvPr id="4" name="Slide Number Placeholder 3">
            <a:extLst>
              <a:ext uri="{FF2B5EF4-FFF2-40B4-BE49-F238E27FC236}">
                <a16:creationId xmlns:a16="http://schemas.microsoft.com/office/drawing/2014/main" id="{C79B6138-8EA1-D947-ACCD-75DC73FF86FF}"/>
              </a:ext>
            </a:extLst>
          </p:cNvPr>
          <p:cNvSpPr>
            <a:spLocks noGrp="1"/>
          </p:cNvSpPr>
          <p:nvPr>
            <p:ph type="sldNum" sz="quarter" idx="4"/>
          </p:nvPr>
        </p:nvSpPr>
        <p:spPr>
          <a:xfrm>
            <a:off x="6987480" y="4876006"/>
            <a:ext cx="1905000" cy="236858"/>
          </a:xfrm>
        </p:spPr>
        <p:txBody>
          <a:bodyPr/>
          <a:lstStyle/>
          <a:p>
            <a:fld id="{6CAB3351-4F2E-49DE-B211-E038B2C511A5}" type="slidenum">
              <a:rPr lang="de-DE" smtClean="0"/>
              <a:pPr/>
              <a:t>22</a:t>
            </a:fld>
            <a:endParaRPr lang="de-DE" dirty="0"/>
          </a:p>
        </p:txBody>
      </p:sp>
      <p:sp>
        <p:nvSpPr>
          <p:cNvPr id="2" name="Title 1">
            <a:extLst>
              <a:ext uri="{FF2B5EF4-FFF2-40B4-BE49-F238E27FC236}">
                <a16:creationId xmlns:a16="http://schemas.microsoft.com/office/drawing/2014/main" id="{E0E440FF-1BC3-504F-A41B-4AD1098AEBF5}"/>
              </a:ext>
            </a:extLst>
          </p:cNvPr>
          <p:cNvSpPr>
            <a:spLocks noGrp="1"/>
          </p:cNvSpPr>
          <p:nvPr>
            <p:ph type="title"/>
          </p:nvPr>
        </p:nvSpPr>
        <p:spPr>
          <a:xfrm>
            <a:off x="467544" y="537543"/>
            <a:ext cx="8424936" cy="666055"/>
          </a:xfrm>
        </p:spPr>
        <p:txBody>
          <a:bodyPr/>
          <a:lstStyle/>
          <a:p>
            <a:r>
              <a:rPr lang="de-CH" dirty="0"/>
              <a:t>Résumé et </a:t>
            </a:r>
            <a:r>
              <a:rPr lang="de-CH" dirty="0" err="1"/>
              <a:t>conclusion</a:t>
            </a:r>
            <a:endParaRPr lang="en-CH" dirty="0"/>
          </a:p>
        </p:txBody>
      </p:sp>
    </p:spTree>
    <p:extLst>
      <p:ext uri="{BB962C8B-B14F-4D97-AF65-F5344CB8AC3E}">
        <p14:creationId xmlns:p14="http://schemas.microsoft.com/office/powerpoint/2010/main" val="3552539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91252" y="1236845"/>
            <a:ext cx="8424936" cy="390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Rectangle 7"/>
          <p:cNvSpPr>
            <a:spLocks noGrp="1" noChangeArrowheads="1"/>
          </p:cNvSpPr>
          <p:nvPr>
            <p:ph type="title"/>
          </p:nvPr>
        </p:nvSpPr>
        <p:spPr>
          <a:xfrm>
            <a:off x="467544" y="537543"/>
            <a:ext cx="8424936" cy="666055"/>
          </a:xfrm>
        </p:spPr>
        <p:txBody>
          <a:bodyPr/>
          <a:lstStyle/>
          <a:p>
            <a:r>
              <a:rPr lang="fr-CH" altLang="de-DE" dirty="0"/>
              <a:t>Merci de votre attention !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203A91-EC4F-FD4F-8532-A31957CB8661}"/>
              </a:ext>
            </a:extLst>
          </p:cNvPr>
          <p:cNvSpPr>
            <a:spLocks noGrp="1"/>
          </p:cNvSpPr>
          <p:nvPr>
            <p:ph idx="1"/>
          </p:nvPr>
        </p:nvSpPr>
        <p:spPr>
          <a:xfrm>
            <a:off x="467545" y="1257622"/>
            <a:ext cx="8424936" cy="3474368"/>
          </a:xfrm>
        </p:spPr>
        <p:txBody>
          <a:bodyPr/>
          <a:lstStyle/>
          <a:p>
            <a:endParaRPr lang="en-CH" dirty="0"/>
          </a:p>
          <a:p>
            <a:r>
              <a:rPr lang="fr-FR" dirty="0"/>
              <a:t>Que sont les critères de fitness ?</a:t>
            </a:r>
          </a:p>
          <a:p>
            <a:endParaRPr lang="en-GB" dirty="0"/>
          </a:p>
          <a:p>
            <a:r>
              <a:rPr lang="fr-FR" dirty="0"/>
              <a:t>Comment améliorer les critères de fitness ?</a:t>
            </a:r>
          </a:p>
          <a:p>
            <a:endParaRPr lang="fr-FR" dirty="0"/>
          </a:p>
          <a:p>
            <a:r>
              <a:rPr lang="fr-FR" dirty="0"/>
              <a:t>Résumé et conclusion</a:t>
            </a:r>
          </a:p>
        </p:txBody>
      </p:sp>
      <p:sp>
        <p:nvSpPr>
          <p:cNvPr id="4" name="Slide Number Placeholder 3">
            <a:extLst>
              <a:ext uri="{FF2B5EF4-FFF2-40B4-BE49-F238E27FC236}">
                <a16:creationId xmlns:a16="http://schemas.microsoft.com/office/drawing/2014/main" id="{4BA56EBC-FB20-624A-9C1C-49D64C3356EB}"/>
              </a:ext>
            </a:extLst>
          </p:cNvPr>
          <p:cNvSpPr>
            <a:spLocks noGrp="1"/>
          </p:cNvSpPr>
          <p:nvPr>
            <p:ph type="sldNum" sz="quarter" idx="4"/>
          </p:nvPr>
        </p:nvSpPr>
        <p:spPr>
          <a:xfrm>
            <a:off x="6987480" y="4876006"/>
            <a:ext cx="1905000" cy="236858"/>
          </a:xfrm>
        </p:spPr>
        <p:txBody>
          <a:bodyPr/>
          <a:lstStyle/>
          <a:p>
            <a:fld id="{6CAB3351-4F2E-49DE-B211-E038B2C511A5}" type="slidenum">
              <a:rPr lang="de-DE" smtClean="0"/>
              <a:pPr/>
              <a:t>3</a:t>
            </a:fld>
            <a:endParaRPr lang="de-DE" dirty="0"/>
          </a:p>
        </p:txBody>
      </p:sp>
      <p:sp>
        <p:nvSpPr>
          <p:cNvPr id="2" name="Title 1">
            <a:extLst>
              <a:ext uri="{FF2B5EF4-FFF2-40B4-BE49-F238E27FC236}">
                <a16:creationId xmlns:a16="http://schemas.microsoft.com/office/drawing/2014/main" id="{CE6F9A77-F32A-C644-B50D-0DABF8F85251}"/>
              </a:ext>
            </a:extLst>
          </p:cNvPr>
          <p:cNvSpPr>
            <a:spLocks noGrp="1"/>
          </p:cNvSpPr>
          <p:nvPr>
            <p:ph type="title"/>
          </p:nvPr>
        </p:nvSpPr>
        <p:spPr>
          <a:xfrm>
            <a:off x="467544" y="537543"/>
            <a:ext cx="8424936" cy="666055"/>
          </a:xfrm>
        </p:spPr>
        <p:txBody>
          <a:bodyPr/>
          <a:lstStyle/>
          <a:p>
            <a:r>
              <a:rPr lang="en-CH" dirty="0"/>
              <a:t>Agenda</a:t>
            </a:r>
          </a:p>
        </p:txBody>
      </p:sp>
    </p:spTree>
    <p:extLst>
      <p:ext uri="{BB962C8B-B14F-4D97-AF65-F5344CB8AC3E}">
        <p14:creationId xmlns:p14="http://schemas.microsoft.com/office/powerpoint/2010/main" val="145977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273847"/>
            <a:ext cx="8424936" cy="666055"/>
          </a:xfrm>
        </p:spPr>
        <p:txBody>
          <a:bodyPr/>
          <a:lstStyle/>
          <a:p>
            <a:br>
              <a:rPr lang="de-CH" dirty="0"/>
            </a:br>
            <a:r>
              <a:rPr lang="de-CH" dirty="0" err="1"/>
              <a:t>Critères</a:t>
            </a:r>
            <a:r>
              <a:rPr lang="de-CH" dirty="0"/>
              <a:t> de </a:t>
            </a:r>
            <a:r>
              <a:rPr lang="de-CH" dirty="0" err="1"/>
              <a:t>fitness</a:t>
            </a:r>
            <a:endParaRPr lang="de-CH" sz="1400" dirty="0"/>
          </a:p>
        </p:txBody>
      </p:sp>
      <p:sp>
        <p:nvSpPr>
          <p:cNvPr id="4" name="Foliennummernplatzhalter 3"/>
          <p:cNvSpPr>
            <a:spLocks noGrp="1"/>
          </p:cNvSpPr>
          <p:nvPr>
            <p:ph type="sldNum" sz="quarter" idx="12"/>
          </p:nvPr>
        </p:nvSpPr>
        <p:spPr/>
        <p:txBody>
          <a:bodyPr/>
          <a:lstStyle/>
          <a:p>
            <a:pPr>
              <a:defRPr/>
            </a:pPr>
            <a:fld id="{D84911BC-A728-43C6-95BF-CEF14AAD6405}" type="slidenum">
              <a:rPr lang="de-DE" smtClean="0"/>
              <a:pPr>
                <a:defRPr/>
              </a:pPr>
              <a:t>4</a:t>
            </a:fld>
            <a:endParaRPr lang="de-DE" dirty="0"/>
          </a:p>
        </p:txBody>
      </p:sp>
      <p:pic>
        <p:nvPicPr>
          <p:cNvPr id="6" name="Grafik 6" descr="Ein Bild, das Gras, draußen, Feld, Kuh enthält.&#10;&#10;Automatisch generierte Beschreibung">
            <a:extLst>
              <a:ext uri="{FF2B5EF4-FFF2-40B4-BE49-F238E27FC236}">
                <a16:creationId xmlns:a16="http://schemas.microsoft.com/office/drawing/2014/main" id="{F84C9AD9-CB06-6548-A43F-4B0CF3AB4F8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6300"/>
                    </a14:imgEffect>
                    <a14:imgEffect>
                      <a14:saturation sat="150000"/>
                    </a14:imgEffect>
                  </a14:imgLayer>
                </a14:imgProps>
              </a:ext>
              <a:ext uri="{28A0092B-C50C-407E-A947-70E740481C1C}">
                <a14:useLocalDpi xmlns:a14="http://schemas.microsoft.com/office/drawing/2010/main"/>
              </a:ext>
            </a:extLst>
          </a:blip>
          <a:srcRect r="-76"/>
          <a:stretch/>
        </p:blipFill>
        <p:spPr>
          <a:xfrm>
            <a:off x="468000" y="522000"/>
            <a:ext cx="8424936" cy="2784562"/>
          </a:xfrm>
          <a:prstGeom prst="rect">
            <a:avLst/>
          </a:prstGeom>
        </p:spPr>
      </p:pic>
    </p:spTree>
    <p:extLst>
      <p:ext uri="{BB962C8B-B14F-4D97-AF65-F5344CB8AC3E}">
        <p14:creationId xmlns:p14="http://schemas.microsoft.com/office/powerpoint/2010/main" val="412449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6A8170-3A99-EE4A-BE4E-8249548DF428}"/>
              </a:ext>
            </a:extLst>
          </p:cNvPr>
          <p:cNvSpPr>
            <a:spLocks noGrp="1"/>
          </p:cNvSpPr>
          <p:nvPr>
            <p:ph idx="1"/>
          </p:nvPr>
        </p:nvSpPr>
        <p:spPr>
          <a:xfrm>
            <a:off x="467545" y="1257622"/>
            <a:ext cx="8424936" cy="3474368"/>
          </a:xfrm>
        </p:spPr>
        <p:txBody>
          <a:bodyPr/>
          <a:lstStyle/>
          <a:p>
            <a:r>
              <a:rPr lang="fr-CH" dirty="0"/>
              <a:t>Une vache saine, sans problème</a:t>
            </a:r>
          </a:p>
          <a:p>
            <a:r>
              <a:rPr lang="fr-CH" dirty="0"/>
              <a:t>Conditions pour une longue durée d’utilisation</a:t>
            </a:r>
          </a:p>
          <a:p>
            <a:pPr lvl="1">
              <a:buFont typeface="System Font Regular"/>
              <a:buChar char="+"/>
            </a:pPr>
            <a:r>
              <a:rPr lang="fr-CH" dirty="0"/>
              <a:t>rentabilité</a:t>
            </a:r>
          </a:p>
          <a:p>
            <a:pPr lvl="1">
              <a:buFont typeface="System Font Regular"/>
              <a:buChar char="+"/>
            </a:pPr>
            <a:r>
              <a:rPr lang="fr-CH" dirty="0"/>
              <a:t>précision de la sélection</a:t>
            </a:r>
          </a:p>
          <a:p>
            <a:pPr lvl="1">
              <a:buFont typeface="System Font Regular"/>
              <a:buChar char="+"/>
            </a:pPr>
            <a:r>
              <a:rPr lang="fr-CH" dirty="0"/>
              <a:t>exploiter le potentiel de production</a:t>
            </a:r>
          </a:p>
          <a:p>
            <a:pPr lvl="1">
              <a:buFont typeface="System Font Regular"/>
              <a:buChar char="+"/>
            </a:pPr>
            <a:r>
              <a:rPr lang="fr-CH" dirty="0"/>
              <a:t>éthique</a:t>
            </a:r>
          </a:p>
          <a:p>
            <a:pPr lvl="1">
              <a:buFont typeface="System Font Regular"/>
              <a:buChar char="+"/>
            </a:pPr>
            <a:r>
              <a:rPr lang="fr-CH" dirty="0"/>
              <a:t>réduire l'impact environnemental</a:t>
            </a:r>
          </a:p>
          <a:p>
            <a:pPr lvl="1">
              <a:buFont typeface="System Font Regular"/>
              <a:buChar char="+"/>
            </a:pPr>
            <a:endParaRPr lang="fr-CH" dirty="0"/>
          </a:p>
        </p:txBody>
      </p:sp>
      <p:sp>
        <p:nvSpPr>
          <p:cNvPr id="4" name="Slide Number Placeholder 3">
            <a:extLst>
              <a:ext uri="{FF2B5EF4-FFF2-40B4-BE49-F238E27FC236}">
                <a16:creationId xmlns:a16="http://schemas.microsoft.com/office/drawing/2014/main" id="{D2E74EF8-7FB8-FD44-B449-9724E70B88CF}"/>
              </a:ext>
            </a:extLst>
          </p:cNvPr>
          <p:cNvSpPr>
            <a:spLocks noGrp="1"/>
          </p:cNvSpPr>
          <p:nvPr>
            <p:ph type="sldNum" sz="quarter" idx="4"/>
          </p:nvPr>
        </p:nvSpPr>
        <p:spPr>
          <a:xfrm>
            <a:off x="6987480" y="4876006"/>
            <a:ext cx="1905000" cy="236858"/>
          </a:xfrm>
        </p:spPr>
        <p:txBody>
          <a:bodyPr/>
          <a:lstStyle/>
          <a:p>
            <a:fld id="{6CAB3351-4F2E-49DE-B211-E038B2C511A5}" type="slidenum">
              <a:rPr lang="de-DE" smtClean="0"/>
              <a:pPr/>
              <a:t>5</a:t>
            </a:fld>
            <a:endParaRPr lang="de-DE" dirty="0"/>
          </a:p>
        </p:txBody>
      </p:sp>
      <p:sp>
        <p:nvSpPr>
          <p:cNvPr id="2" name="Title 1">
            <a:extLst>
              <a:ext uri="{FF2B5EF4-FFF2-40B4-BE49-F238E27FC236}">
                <a16:creationId xmlns:a16="http://schemas.microsoft.com/office/drawing/2014/main" id="{39069FE0-9C5E-4740-95BA-168FF2941D22}"/>
              </a:ext>
            </a:extLst>
          </p:cNvPr>
          <p:cNvSpPr>
            <a:spLocks noGrp="1"/>
          </p:cNvSpPr>
          <p:nvPr>
            <p:ph type="title"/>
          </p:nvPr>
        </p:nvSpPr>
        <p:spPr>
          <a:xfrm>
            <a:off x="467544" y="537543"/>
            <a:ext cx="8424936" cy="666055"/>
          </a:xfrm>
        </p:spPr>
        <p:txBody>
          <a:bodyPr/>
          <a:lstStyle/>
          <a:p>
            <a:r>
              <a:rPr lang="en-US"/>
              <a:t>Critères de fitness</a:t>
            </a:r>
            <a:endParaRPr lang="en-CH" dirty="0"/>
          </a:p>
        </p:txBody>
      </p:sp>
    </p:spTree>
    <p:extLst>
      <p:ext uri="{BB962C8B-B14F-4D97-AF65-F5344CB8AC3E}">
        <p14:creationId xmlns:p14="http://schemas.microsoft.com/office/powerpoint/2010/main" val="261792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940515-AB37-C14D-9261-4413DCFFB057}"/>
              </a:ext>
            </a:extLst>
          </p:cNvPr>
          <p:cNvSpPr>
            <a:spLocks noGrp="1"/>
          </p:cNvSpPr>
          <p:nvPr>
            <p:ph idx="1"/>
          </p:nvPr>
        </p:nvSpPr>
        <p:spPr/>
        <p:txBody>
          <a:bodyPr/>
          <a:lstStyle/>
          <a:p>
            <a:r>
              <a:rPr lang="de-CH" dirty="0"/>
              <a:t>Composés de </a:t>
            </a:r>
            <a:r>
              <a:rPr lang="fr-CH" dirty="0"/>
              <a:t>nombreux</a:t>
            </a:r>
            <a:r>
              <a:rPr lang="de-CH" dirty="0"/>
              <a:t> </a:t>
            </a:r>
            <a:r>
              <a:rPr lang="de-CH" dirty="0" err="1"/>
              <a:t>facteurs</a:t>
            </a:r>
            <a:endParaRPr lang="en-CH" dirty="0"/>
          </a:p>
          <a:p>
            <a:pPr lvl="1"/>
            <a:r>
              <a:rPr lang="de-CH" dirty="0"/>
              <a:t>Santé </a:t>
            </a:r>
            <a:r>
              <a:rPr lang="en-CH" dirty="0"/>
              <a:t>: </a:t>
            </a:r>
            <a:r>
              <a:rPr lang="de-CH" dirty="0" err="1"/>
              <a:t>ré</a:t>
            </a:r>
            <a:r>
              <a:rPr lang="en-CH" dirty="0"/>
              <a:t>sist</a:t>
            </a:r>
            <a:r>
              <a:rPr lang="de-CH" dirty="0"/>
              <a:t>a</a:t>
            </a:r>
            <a:r>
              <a:rPr lang="en-CH" dirty="0"/>
              <a:t>n</a:t>
            </a:r>
            <a:r>
              <a:rPr lang="de-CH" dirty="0" err="1"/>
              <a:t>ce</a:t>
            </a:r>
            <a:r>
              <a:rPr lang="en-CH" dirty="0"/>
              <a:t>, </a:t>
            </a:r>
            <a:r>
              <a:rPr lang="de-CH" dirty="0"/>
              <a:t>p. ex</a:t>
            </a:r>
            <a:r>
              <a:rPr lang="en-CH" dirty="0"/>
              <a:t>. </a:t>
            </a:r>
            <a:r>
              <a:rPr lang="de-CH" dirty="0"/>
              <a:t>contre </a:t>
            </a:r>
            <a:r>
              <a:rPr lang="de-CH" dirty="0" err="1"/>
              <a:t>les</a:t>
            </a:r>
            <a:r>
              <a:rPr lang="de-CH" dirty="0"/>
              <a:t> </a:t>
            </a:r>
            <a:r>
              <a:rPr lang="de-CH" dirty="0" err="1"/>
              <a:t>mammites</a:t>
            </a:r>
            <a:endParaRPr lang="en-CH" dirty="0"/>
          </a:p>
          <a:p>
            <a:pPr lvl="1"/>
            <a:r>
              <a:rPr lang="de-CH" dirty="0" err="1"/>
              <a:t>Métabolisme</a:t>
            </a:r>
            <a:endParaRPr lang="en-CH" dirty="0"/>
          </a:p>
          <a:p>
            <a:pPr lvl="1"/>
            <a:r>
              <a:rPr lang="de-CH" dirty="0" err="1"/>
              <a:t>Appareil</a:t>
            </a:r>
            <a:r>
              <a:rPr lang="de-CH" dirty="0"/>
              <a:t> </a:t>
            </a:r>
            <a:r>
              <a:rPr lang="de-CH" dirty="0" err="1"/>
              <a:t>locomoteur</a:t>
            </a:r>
            <a:r>
              <a:rPr lang="en-CH" dirty="0"/>
              <a:t>, </a:t>
            </a:r>
            <a:r>
              <a:rPr lang="de-CH" dirty="0"/>
              <a:t>p. ex</a:t>
            </a:r>
            <a:r>
              <a:rPr lang="en-CH" dirty="0"/>
              <a:t>. </a:t>
            </a:r>
            <a:r>
              <a:rPr lang="de-CH" dirty="0"/>
              <a:t>des </a:t>
            </a:r>
            <a:r>
              <a:rPr lang="de-CH" dirty="0" err="1"/>
              <a:t>onglons</a:t>
            </a:r>
            <a:r>
              <a:rPr lang="de-CH" dirty="0"/>
              <a:t> </a:t>
            </a:r>
            <a:r>
              <a:rPr lang="de-CH" dirty="0" err="1"/>
              <a:t>sains</a:t>
            </a:r>
            <a:endParaRPr lang="en-CH" dirty="0"/>
          </a:p>
          <a:p>
            <a:pPr lvl="1"/>
            <a:r>
              <a:rPr lang="de-CH" dirty="0" err="1"/>
              <a:t>Reproduction</a:t>
            </a:r>
            <a:r>
              <a:rPr lang="en-CH" dirty="0"/>
              <a:t>, </a:t>
            </a:r>
            <a:r>
              <a:rPr lang="de-CH" dirty="0" err="1"/>
              <a:t>fécondité</a:t>
            </a:r>
            <a:endParaRPr lang="en-CH" dirty="0"/>
          </a:p>
          <a:p>
            <a:pPr lvl="1"/>
            <a:r>
              <a:rPr lang="de-CH" dirty="0" err="1"/>
              <a:t>Naissance</a:t>
            </a:r>
            <a:r>
              <a:rPr lang="en-CH" dirty="0"/>
              <a:t>, </a:t>
            </a:r>
            <a:r>
              <a:rPr lang="de-CH" dirty="0" err="1"/>
              <a:t>élevage</a:t>
            </a:r>
            <a:endParaRPr lang="en-CH" dirty="0"/>
          </a:p>
          <a:p>
            <a:pPr lvl="1"/>
            <a:r>
              <a:rPr lang="de-CH" dirty="0" err="1"/>
              <a:t>Qualité</a:t>
            </a:r>
            <a:r>
              <a:rPr lang="en-CH" dirty="0"/>
              <a:t>, </a:t>
            </a:r>
            <a:r>
              <a:rPr lang="de-CH" dirty="0"/>
              <a:t>p. ex. </a:t>
            </a:r>
            <a:r>
              <a:rPr lang="de-CH" dirty="0" err="1"/>
              <a:t>les</a:t>
            </a:r>
            <a:r>
              <a:rPr lang="de-CH" dirty="0"/>
              <a:t> </a:t>
            </a:r>
            <a:r>
              <a:rPr lang="de-CH" dirty="0" err="1"/>
              <a:t>cellules</a:t>
            </a:r>
            <a:r>
              <a:rPr lang="de-CH" dirty="0"/>
              <a:t> </a:t>
            </a:r>
            <a:r>
              <a:rPr lang="de-CH" dirty="0" err="1"/>
              <a:t>somatiques</a:t>
            </a:r>
            <a:r>
              <a:rPr lang="de-CH" dirty="0"/>
              <a:t> </a:t>
            </a:r>
            <a:r>
              <a:rPr lang="de-CH" dirty="0" err="1"/>
              <a:t>dans</a:t>
            </a:r>
            <a:r>
              <a:rPr lang="de-CH" dirty="0"/>
              <a:t> le </a:t>
            </a:r>
            <a:r>
              <a:rPr lang="de-CH" dirty="0" err="1"/>
              <a:t>lait</a:t>
            </a:r>
            <a:endParaRPr lang="en-CH" dirty="0"/>
          </a:p>
          <a:p>
            <a:pPr lvl="1"/>
            <a:r>
              <a:rPr lang="en-CH" dirty="0"/>
              <a:t>…</a:t>
            </a:r>
          </a:p>
          <a:p>
            <a:pPr lvl="2"/>
            <a:endParaRPr lang="en-CH" dirty="0"/>
          </a:p>
          <a:p>
            <a:pPr lvl="2"/>
            <a:endParaRPr lang="en-CH" dirty="0"/>
          </a:p>
        </p:txBody>
      </p:sp>
      <p:sp>
        <p:nvSpPr>
          <p:cNvPr id="3" name="Slide Number Placeholder 2">
            <a:extLst>
              <a:ext uri="{FF2B5EF4-FFF2-40B4-BE49-F238E27FC236}">
                <a16:creationId xmlns:a16="http://schemas.microsoft.com/office/drawing/2014/main" id="{7DC75BAC-F04F-4745-A408-ECD0D2380CB5}"/>
              </a:ext>
            </a:extLst>
          </p:cNvPr>
          <p:cNvSpPr>
            <a:spLocks noGrp="1"/>
          </p:cNvSpPr>
          <p:nvPr>
            <p:ph type="sldNum" sz="quarter" idx="4"/>
          </p:nvPr>
        </p:nvSpPr>
        <p:spPr/>
        <p:txBody>
          <a:bodyPr/>
          <a:lstStyle/>
          <a:p>
            <a:fld id="{A6D78ADF-C29E-4EA7-B971-767F4F5EBCD8}" type="slidenum">
              <a:rPr lang="de-DE" smtClean="0"/>
              <a:pPr/>
              <a:t>6</a:t>
            </a:fld>
            <a:endParaRPr lang="de-DE"/>
          </a:p>
        </p:txBody>
      </p:sp>
      <p:sp>
        <p:nvSpPr>
          <p:cNvPr id="2" name="Title 1">
            <a:extLst>
              <a:ext uri="{FF2B5EF4-FFF2-40B4-BE49-F238E27FC236}">
                <a16:creationId xmlns:a16="http://schemas.microsoft.com/office/drawing/2014/main" id="{4B709CCE-CA21-B84D-BC8C-B724980321E7}"/>
              </a:ext>
            </a:extLst>
          </p:cNvPr>
          <p:cNvSpPr>
            <a:spLocks noGrp="1"/>
          </p:cNvSpPr>
          <p:nvPr>
            <p:ph type="title"/>
          </p:nvPr>
        </p:nvSpPr>
        <p:spPr/>
        <p:txBody>
          <a:bodyPr/>
          <a:lstStyle/>
          <a:p>
            <a:r>
              <a:rPr lang="en-US" dirty="0" err="1"/>
              <a:t>Critères</a:t>
            </a:r>
            <a:r>
              <a:rPr lang="en-US" dirty="0"/>
              <a:t> de fitness</a:t>
            </a:r>
            <a:endParaRPr lang="en-CH" dirty="0"/>
          </a:p>
        </p:txBody>
      </p:sp>
    </p:spTree>
    <p:extLst>
      <p:ext uri="{BB962C8B-B14F-4D97-AF65-F5344CB8AC3E}">
        <p14:creationId xmlns:p14="http://schemas.microsoft.com/office/powerpoint/2010/main" val="74843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D933-8328-8B40-B93D-327227697EE3}"/>
              </a:ext>
            </a:extLst>
          </p:cNvPr>
          <p:cNvSpPr>
            <a:spLocks noGrp="1"/>
          </p:cNvSpPr>
          <p:nvPr>
            <p:ph type="title"/>
          </p:nvPr>
        </p:nvSpPr>
        <p:spPr/>
        <p:txBody>
          <a:bodyPr/>
          <a:lstStyle/>
          <a:p>
            <a:r>
              <a:rPr lang="de-CH" dirty="0" err="1"/>
              <a:t>L’influence</a:t>
            </a:r>
            <a:r>
              <a:rPr lang="de-CH" dirty="0"/>
              <a:t> </a:t>
            </a:r>
            <a:r>
              <a:rPr lang="de-CH" dirty="0" err="1"/>
              <a:t>sur</a:t>
            </a:r>
            <a:r>
              <a:rPr lang="de-CH" dirty="0"/>
              <a:t> le </a:t>
            </a:r>
            <a:r>
              <a:rPr lang="de-CH" dirty="0" err="1"/>
              <a:t>fitness</a:t>
            </a:r>
            <a:endParaRPr lang="en-CH" dirty="0"/>
          </a:p>
        </p:txBody>
      </p:sp>
      <p:sp>
        <p:nvSpPr>
          <p:cNvPr id="5" name="Content Placeholder 4">
            <a:extLst>
              <a:ext uri="{FF2B5EF4-FFF2-40B4-BE49-F238E27FC236}">
                <a16:creationId xmlns:a16="http://schemas.microsoft.com/office/drawing/2014/main" id="{7D96FA14-3648-3A42-A8DB-2A548BBD3932}"/>
              </a:ext>
            </a:extLst>
          </p:cNvPr>
          <p:cNvSpPr>
            <a:spLocks noGrp="1"/>
          </p:cNvSpPr>
          <p:nvPr>
            <p:ph sz="half" idx="1"/>
          </p:nvPr>
        </p:nvSpPr>
        <p:spPr/>
        <p:txBody>
          <a:bodyPr/>
          <a:lstStyle/>
          <a:p>
            <a:r>
              <a:rPr lang="en-CH" dirty="0"/>
              <a:t>G</a:t>
            </a:r>
            <a:r>
              <a:rPr lang="de-CH" dirty="0" err="1"/>
              <a:t>énétique</a:t>
            </a:r>
            <a:endParaRPr lang="en-CH" dirty="0"/>
          </a:p>
        </p:txBody>
      </p:sp>
      <p:sp>
        <p:nvSpPr>
          <p:cNvPr id="6" name="Content Placeholder 5">
            <a:extLst>
              <a:ext uri="{FF2B5EF4-FFF2-40B4-BE49-F238E27FC236}">
                <a16:creationId xmlns:a16="http://schemas.microsoft.com/office/drawing/2014/main" id="{5938DC30-E8C2-D944-B400-DF2B8846DC58}"/>
              </a:ext>
            </a:extLst>
          </p:cNvPr>
          <p:cNvSpPr>
            <a:spLocks noGrp="1"/>
          </p:cNvSpPr>
          <p:nvPr>
            <p:ph sz="half" idx="2"/>
          </p:nvPr>
        </p:nvSpPr>
        <p:spPr/>
        <p:txBody>
          <a:bodyPr/>
          <a:lstStyle/>
          <a:p>
            <a:pPr algn="r"/>
            <a:r>
              <a:rPr lang="de-CH" dirty="0" err="1"/>
              <a:t>Environnement</a:t>
            </a:r>
            <a:endParaRPr lang="en-CH" dirty="0"/>
          </a:p>
        </p:txBody>
      </p:sp>
      <p:sp>
        <p:nvSpPr>
          <p:cNvPr id="3" name="Slide Number Placeholder 2">
            <a:extLst>
              <a:ext uri="{FF2B5EF4-FFF2-40B4-BE49-F238E27FC236}">
                <a16:creationId xmlns:a16="http://schemas.microsoft.com/office/drawing/2014/main" id="{CFA67403-08EB-B445-BBC7-400E70E0F731}"/>
              </a:ext>
            </a:extLst>
          </p:cNvPr>
          <p:cNvSpPr>
            <a:spLocks noGrp="1"/>
          </p:cNvSpPr>
          <p:nvPr>
            <p:ph type="sldNum" sz="quarter" idx="12"/>
          </p:nvPr>
        </p:nvSpPr>
        <p:spPr/>
        <p:txBody>
          <a:bodyPr/>
          <a:lstStyle/>
          <a:p>
            <a:fld id="{A6D78ADF-C29E-4EA7-B971-767F4F5EBCD8}" type="slidenum">
              <a:rPr lang="de-DE" smtClean="0"/>
              <a:pPr/>
              <a:t>7</a:t>
            </a:fld>
            <a:endParaRPr lang="de-DE"/>
          </a:p>
        </p:txBody>
      </p:sp>
      <p:pic>
        <p:nvPicPr>
          <p:cNvPr id="7" name="Grafik 4">
            <a:extLst>
              <a:ext uri="{FF2B5EF4-FFF2-40B4-BE49-F238E27FC236}">
                <a16:creationId xmlns:a16="http://schemas.microsoft.com/office/drawing/2014/main" id="{C1D764D4-CF4D-2441-AF9D-C4E3194E3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3" y="2078903"/>
            <a:ext cx="8424936" cy="2743079"/>
          </a:xfrm>
          <a:prstGeom prst="rect">
            <a:avLst/>
          </a:prstGeom>
        </p:spPr>
      </p:pic>
    </p:spTree>
    <p:extLst>
      <p:ext uri="{BB962C8B-B14F-4D97-AF65-F5344CB8AC3E}">
        <p14:creationId xmlns:p14="http://schemas.microsoft.com/office/powerpoint/2010/main" val="162557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273847"/>
            <a:ext cx="8424936" cy="666055"/>
          </a:xfrm>
        </p:spPr>
        <p:txBody>
          <a:bodyPr/>
          <a:lstStyle/>
          <a:p>
            <a:br>
              <a:rPr lang="fr-FR" dirty="0"/>
            </a:br>
            <a:r>
              <a:rPr lang="fr-FR" dirty="0"/>
              <a:t>Comment améliorer les critères de fitness ?</a:t>
            </a:r>
            <a:br>
              <a:rPr lang="en-GB" dirty="0"/>
            </a:br>
            <a:endParaRPr lang="de-CH" sz="1400" dirty="0"/>
          </a:p>
        </p:txBody>
      </p:sp>
      <p:sp>
        <p:nvSpPr>
          <p:cNvPr id="4" name="Foliennummernplatzhalter 3"/>
          <p:cNvSpPr>
            <a:spLocks noGrp="1"/>
          </p:cNvSpPr>
          <p:nvPr>
            <p:ph type="sldNum" sz="quarter" idx="12"/>
          </p:nvPr>
        </p:nvSpPr>
        <p:spPr/>
        <p:txBody>
          <a:bodyPr/>
          <a:lstStyle/>
          <a:p>
            <a:pPr>
              <a:defRPr/>
            </a:pPr>
            <a:fld id="{D84911BC-A728-43C6-95BF-CEF14AAD6405}" type="slidenum">
              <a:rPr lang="de-DE" smtClean="0"/>
              <a:pPr>
                <a:defRPr/>
              </a:pPr>
              <a:t>8</a:t>
            </a:fld>
            <a:endParaRPr lang="de-DE" dirty="0"/>
          </a:p>
        </p:txBody>
      </p:sp>
      <p:pic>
        <p:nvPicPr>
          <p:cNvPr id="7" name="Grafik 5">
            <a:extLst>
              <a:ext uri="{FF2B5EF4-FFF2-40B4-BE49-F238E27FC236}">
                <a16:creationId xmlns:a16="http://schemas.microsoft.com/office/drawing/2014/main" id="{D0ADFD19-DC90-DC4B-8992-9B139F32FC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1118" y="572291"/>
            <a:ext cx="8459787" cy="2743490"/>
          </a:xfrm>
          <a:prstGeom prst="rect">
            <a:avLst/>
          </a:prstGeom>
        </p:spPr>
      </p:pic>
    </p:spTree>
    <p:extLst>
      <p:ext uri="{BB962C8B-B14F-4D97-AF65-F5344CB8AC3E}">
        <p14:creationId xmlns:p14="http://schemas.microsoft.com/office/powerpoint/2010/main" val="161119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B7194A-F152-A949-A4ED-3E0CCA7B4937}"/>
              </a:ext>
            </a:extLst>
          </p:cNvPr>
          <p:cNvSpPr>
            <a:spLocks noGrp="1"/>
          </p:cNvSpPr>
          <p:nvPr>
            <p:ph idx="1"/>
          </p:nvPr>
        </p:nvSpPr>
        <p:spPr/>
        <p:txBody>
          <a:bodyPr/>
          <a:lstStyle/>
          <a:p>
            <a:r>
              <a:rPr lang="fr-CH" dirty="0"/>
              <a:t>Environnement</a:t>
            </a:r>
          </a:p>
          <a:p>
            <a:pPr lvl="1"/>
            <a:r>
              <a:rPr lang="fr-CH" dirty="0"/>
              <a:t>Elevage</a:t>
            </a:r>
          </a:p>
          <a:p>
            <a:pPr lvl="1"/>
            <a:r>
              <a:rPr lang="fr-CH" dirty="0"/>
              <a:t>Affouragement, pâturage</a:t>
            </a:r>
          </a:p>
          <a:p>
            <a:pPr lvl="1"/>
            <a:r>
              <a:rPr lang="fr-CH" dirty="0"/>
              <a:t>Système de stabulation, installation (de traite)</a:t>
            </a:r>
          </a:p>
          <a:p>
            <a:pPr lvl="1"/>
            <a:r>
              <a:rPr lang="fr-CH" dirty="0"/>
              <a:t>Soins, observation</a:t>
            </a:r>
          </a:p>
          <a:p>
            <a:pPr lvl="1"/>
            <a:r>
              <a:rPr lang="fr-CH" dirty="0"/>
              <a:t>…</a:t>
            </a:r>
          </a:p>
        </p:txBody>
      </p:sp>
      <p:sp>
        <p:nvSpPr>
          <p:cNvPr id="5" name="Slide Number Placeholder 4">
            <a:extLst>
              <a:ext uri="{FF2B5EF4-FFF2-40B4-BE49-F238E27FC236}">
                <a16:creationId xmlns:a16="http://schemas.microsoft.com/office/drawing/2014/main" id="{19A10B5C-57E1-9C46-B798-39562521E07B}"/>
              </a:ext>
            </a:extLst>
          </p:cNvPr>
          <p:cNvSpPr>
            <a:spLocks noGrp="1"/>
          </p:cNvSpPr>
          <p:nvPr>
            <p:ph type="sldNum" sz="quarter" idx="4"/>
          </p:nvPr>
        </p:nvSpPr>
        <p:spPr>
          <a:xfrm>
            <a:off x="6987480" y="4876006"/>
            <a:ext cx="1905000" cy="236858"/>
          </a:xfrm>
        </p:spPr>
        <p:txBody>
          <a:bodyPr/>
          <a:lstStyle/>
          <a:p>
            <a:fld id="{A6306928-80D1-407D-B520-6675ABB087AD}" type="slidenum">
              <a:rPr lang="de-DE" smtClean="0"/>
              <a:pPr/>
              <a:t>9</a:t>
            </a:fld>
            <a:endParaRPr lang="de-DE" dirty="0"/>
          </a:p>
        </p:txBody>
      </p:sp>
      <p:sp>
        <p:nvSpPr>
          <p:cNvPr id="2" name="Title 1">
            <a:extLst>
              <a:ext uri="{FF2B5EF4-FFF2-40B4-BE49-F238E27FC236}">
                <a16:creationId xmlns:a16="http://schemas.microsoft.com/office/drawing/2014/main" id="{D8C8DAE2-52CD-1C43-B941-835BC3562464}"/>
              </a:ext>
            </a:extLst>
          </p:cNvPr>
          <p:cNvSpPr>
            <a:spLocks noGrp="1"/>
          </p:cNvSpPr>
          <p:nvPr>
            <p:ph type="title"/>
          </p:nvPr>
        </p:nvSpPr>
        <p:spPr>
          <a:xfrm>
            <a:off x="467544" y="537543"/>
            <a:ext cx="8424936" cy="666055"/>
          </a:xfrm>
        </p:spPr>
        <p:txBody>
          <a:bodyPr/>
          <a:lstStyle/>
          <a:p>
            <a:r>
              <a:rPr lang="fr-CH" dirty="0"/>
              <a:t>Amélioration des critères de fitness</a:t>
            </a:r>
            <a:br>
              <a:rPr lang="fr-CH" dirty="0"/>
            </a:br>
            <a:endParaRPr lang="fr-CH" dirty="0"/>
          </a:p>
        </p:txBody>
      </p:sp>
    </p:spTree>
    <p:extLst>
      <p:ext uri="{BB962C8B-B14F-4D97-AF65-F5344CB8AC3E}">
        <p14:creationId xmlns:p14="http://schemas.microsoft.com/office/powerpoint/2010/main" val="2077151331"/>
      </p:ext>
    </p:extLst>
  </p:cSld>
  <p:clrMapOvr>
    <a:masterClrMapping/>
  </p:clrMapOvr>
</p:sld>
</file>

<file path=ppt/theme/theme1.xml><?xml version="1.0" encoding="utf-8"?>
<a:theme xmlns:a="http://schemas.openxmlformats.org/drawingml/2006/main" name="Folie mit Linie">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C421A03F-1F4B-42EB-AC66-5374775949AD}" vid="{C54DC195-1706-48F6-82CF-5F839C74B01C}"/>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678C38A-47D3-F345-8289-EFCA1218CD5F}">
  <we:reference id="22ff87a5-132f-4d52-9e97-94d888e4dd91" version="3.1.0.0" store="EXCatalog" storeType="EXCatalog"/>
  <we:alternateReferences>
    <we:reference id="WA104380050" version="3.1.0.0" store="de-CH"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DD0255BAAE9B4AA9B17E617462431F" ma:contentTypeVersion="13" ma:contentTypeDescription="Create a new document." ma:contentTypeScope="" ma:versionID="76365365bab40f8a44c6f4607d12ac49">
  <xsd:schema xmlns:xsd="http://www.w3.org/2001/XMLSchema" xmlns:xs="http://www.w3.org/2001/XMLSchema" xmlns:p="http://schemas.microsoft.com/office/2006/metadata/properties" xmlns:ns2="071818f5-3c46-4ec0-a592-2b3b55e1a253" xmlns:ns3="cc9e7aee-2d97-45a1-b267-e4766b625a8c" targetNamespace="http://schemas.microsoft.com/office/2006/metadata/properties" ma:root="true" ma:fieldsID="d55d36b03788e044e5140d30baf92af9" ns2:_="" ns3:_="">
    <xsd:import namespace="071818f5-3c46-4ec0-a592-2b3b55e1a253"/>
    <xsd:import namespace="cc9e7aee-2d97-45a1-b267-e4766b625a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1818f5-3c46-4ec0-a592-2b3b55e1a2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9e7aee-2d97-45a1-b267-e4766b625a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61EE2-FBD9-4A77-83EB-3BE83FF03E59}">
  <ds:schemaRefs>
    <ds:schemaRef ds:uri="http://purl.org/dc/elements/1.1/"/>
    <ds:schemaRef ds:uri="http://purl.org/dc/dcmitype/"/>
    <ds:schemaRef ds:uri="http://schemas.microsoft.com/office/2006/documentManagement/types"/>
    <ds:schemaRef ds:uri="http://schemas.openxmlformats.org/package/2006/metadata/core-properties"/>
    <ds:schemaRef ds:uri="http://purl.org/dc/terms/"/>
    <ds:schemaRef ds:uri="071818f5-3c46-4ec0-a592-2b3b55e1a253"/>
    <ds:schemaRef ds:uri="http://schemas.microsoft.com/office/2006/metadata/properties"/>
    <ds:schemaRef ds:uri="http://schemas.microsoft.com/office/infopath/2007/PartnerControls"/>
    <ds:schemaRef ds:uri="cc9e7aee-2d97-45a1-b267-e4766b625a8c"/>
    <ds:schemaRef ds:uri="http://www.w3.org/XML/1998/namespace"/>
  </ds:schemaRefs>
</ds:datastoreItem>
</file>

<file path=customXml/itemProps2.xml><?xml version="1.0" encoding="utf-8"?>
<ds:datastoreItem xmlns:ds="http://schemas.openxmlformats.org/officeDocument/2006/customXml" ds:itemID="{F3F2268F-3D66-4BDE-9466-7B8A910B40A3}">
  <ds:schemaRefs>
    <ds:schemaRef ds:uri="http://schemas.microsoft.com/sharepoint/v3/contenttype/forms"/>
  </ds:schemaRefs>
</ds:datastoreItem>
</file>

<file path=customXml/itemProps3.xml><?xml version="1.0" encoding="utf-8"?>
<ds:datastoreItem xmlns:ds="http://schemas.openxmlformats.org/officeDocument/2006/customXml" ds:itemID="{4E457370-7B6C-42EA-9123-9F96940CB3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1818f5-3c46-4ec0-a592-2b3b55e1a253"/>
    <ds:schemaRef ds:uri="cc9e7aee-2d97-45a1-b267-e4766b625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Folien swissherdbook 16-9</Template>
  <TotalTime>0</TotalTime>
  <Words>1410</Words>
  <Application>Microsoft Office PowerPoint</Application>
  <PresentationFormat>Bildschirmpräsentation (16:9)</PresentationFormat>
  <Paragraphs>177</Paragraphs>
  <Slides>23</Slides>
  <Notes>10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23</vt:i4>
      </vt:variant>
    </vt:vector>
  </HeadingPairs>
  <TitlesOfParts>
    <vt:vector size="26" baseType="lpstr">
      <vt:lpstr>Arial</vt:lpstr>
      <vt:lpstr>System Font Regular</vt:lpstr>
      <vt:lpstr>Folie mit Linie</vt:lpstr>
      <vt:lpstr>Que sont les critères de fitness et comment les améliorer ?  Michel Geinoz, Matthias Schelling, Communauté de travail des éleveurs bovins suisses </vt:lpstr>
      <vt:lpstr>Communauté de travail  des éleveurs bovins suisses CTEBS</vt:lpstr>
      <vt:lpstr>Agenda</vt:lpstr>
      <vt:lpstr> Critères de fitness</vt:lpstr>
      <vt:lpstr>Critères de fitness</vt:lpstr>
      <vt:lpstr>Critères de fitness</vt:lpstr>
      <vt:lpstr>L’influence sur le fitness</vt:lpstr>
      <vt:lpstr> Comment améliorer les critères de fitness ? </vt:lpstr>
      <vt:lpstr>Amélioration des critères de fitness </vt:lpstr>
      <vt:lpstr>Amélioration des critères de fitness</vt:lpstr>
      <vt:lpstr>Amélioration des critères de fitness : génétique</vt:lpstr>
      <vt:lpstr>Amélioration des critères de fitness : génétique</vt:lpstr>
      <vt:lpstr>Amélioration des critères de fitness : génétique</vt:lpstr>
      <vt:lpstr>Amélioration des critères de fitness : génétique</vt:lpstr>
      <vt:lpstr>Est-il possible de sélectionner le fitness?</vt:lpstr>
      <vt:lpstr>Est-il possible de sélectionner le fitness?</vt:lpstr>
      <vt:lpstr> Résumé et conclusion</vt:lpstr>
      <vt:lpstr>Résumé et conclusion</vt:lpstr>
      <vt:lpstr>Résumé et conclusion</vt:lpstr>
      <vt:lpstr>Résumé et conclusion</vt:lpstr>
      <vt:lpstr>Résumé et conclusion</vt:lpstr>
      <vt:lpstr>Résumé et conclusion</vt:lpstr>
      <vt:lpstr>Merci de votre attention ! </vt:lpstr>
    </vt:vector>
  </TitlesOfParts>
  <Company>swissherdbook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Berger Nicolas</dc:creator>
  <cp:lastModifiedBy>Singer Matthias</cp:lastModifiedBy>
  <cp:revision>12</cp:revision>
  <cp:lastPrinted>2016-12-12T13:24:41Z</cp:lastPrinted>
  <dcterms:created xsi:type="dcterms:W3CDTF">2021-01-21T14:51:51Z</dcterms:created>
  <dcterms:modified xsi:type="dcterms:W3CDTF">2021-12-02T08:45:15Z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0x010100DADD0255BAAE9B4AA9B17E617462431F</vt:lpwstr>
  </property>
</Properties>
</file>