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7" r:id="rId6"/>
    <p:sldId id="262" r:id="rId7"/>
    <p:sldId id="264" r:id="rId8"/>
    <p:sldId id="268" r:id="rId9"/>
    <p:sldId id="265" r:id="rId10"/>
    <p:sldId id="269" r:id="rId11"/>
    <p:sldId id="266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4C98E-B20A-4124-8596-704554320B5F}" type="datetimeFigureOut">
              <a:rPr lang="de-CH" smtClean="0"/>
              <a:t>29.11.2021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06543-F716-4C9A-A992-F8DC1174AB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964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644A-9127-41B2-9140-73F8F1AA5999}" type="datetimeFigureOut">
              <a:rPr lang="de-CH" smtClean="0"/>
              <a:t>29.11.2021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6108-16D7-4122-83A2-F5FC2C66C04C}" type="slidenum">
              <a:rPr lang="de-CH" smtClean="0"/>
              <a:t>‹Nr.›</a:t>
            </a:fld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116632"/>
            <a:ext cx="153538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0572"/>
            <a:ext cx="2520826" cy="75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57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644A-9127-41B2-9140-73F8F1AA5999}" type="datetimeFigureOut">
              <a:rPr lang="de-CH" smtClean="0"/>
              <a:t>29.11.2021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6108-16D7-4122-83A2-F5FC2C66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203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644A-9127-41B2-9140-73F8F1AA5999}" type="datetimeFigureOut">
              <a:rPr lang="de-CH" smtClean="0"/>
              <a:t>29.11.2021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6108-16D7-4122-83A2-F5FC2C66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713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3140968"/>
            <a:ext cx="8229600" cy="294178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644A-9127-41B2-9140-73F8F1AA5999}" type="datetimeFigureOut">
              <a:rPr lang="de-CH" smtClean="0"/>
              <a:t>29.11.2021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6108-16D7-4122-83A2-F5FC2C66C04C}" type="slidenum">
              <a:rPr lang="de-CH" smtClean="0"/>
              <a:t>‹Nr.›</a:t>
            </a:fld>
            <a:endParaRPr lang="de-CH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6639"/>
            <a:ext cx="15367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5077"/>
            <a:ext cx="251777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88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644A-9127-41B2-9140-73F8F1AA5999}" type="datetimeFigureOut">
              <a:rPr lang="de-CH" smtClean="0"/>
              <a:t>29.11.2021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6108-16D7-4122-83A2-F5FC2C66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111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644A-9127-41B2-9140-73F8F1AA5999}" type="datetimeFigureOut">
              <a:rPr lang="de-CH" smtClean="0"/>
              <a:t>29.11.2021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6108-16D7-4122-83A2-F5FC2C66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816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644A-9127-41B2-9140-73F8F1AA5999}" type="datetimeFigureOut">
              <a:rPr lang="de-CH" smtClean="0"/>
              <a:t>29.11.2021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6108-16D7-4122-83A2-F5FC2C66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70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644A-9127-41B2-9140-73F8F1AA5999}" type="datetimeFigureOut">
              <a:rPr lang="de-CH" smtClean="0"/>
              <a:t>29.11.2021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6108-16D7-4122-83A2-F5FC2C66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771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644A-9127-41B2-9140-73F8F1AA5999}" type="datetimeFigureOut">
              <a:rPr lang="de-CH" smtClean="0"/>
              <a:t>29.11.2021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6108-16D7-4122-83A2-F5FC2C66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081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644A-9127-41B2-9140-73F8F1AA5999}" type="datetimeFigureOut">
              <a:rPr lang="de-CH" smtClean="0"/>
              <a:t>29.11.2021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6108-16D7-4122-83A2-F5FC2C66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066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644A-9127-41B2-9140-73F8F1AA5999}" type="datetimeFigureOut">
              <a:rPr lang="de-CH" smtClean="0"/>
              <a:t>29.11.2021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6108-16D7-4122-83A2-F5FC2C66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015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644A-9127-41B2-9140-73F8F1AA5999}" type="datetimeFigureOut">
              <a:rPr lang="de-CH" smtClean="0"/>
              <a:t>29.11.2021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96108-16D7-4122-83A2-F5FC2C66C0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650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2088232"/>
          </a:xfrm>
        </p:spPr>
        <p:txBody>
          <a:bodyPr>
            <a:noAutofit/>
          </a:bodyPr>
          <a:lstStyle/>
          <a:p>
            <a:r>
              <a:rPr lang="de-CH" sz="2800" b="1" dirty="0">
                <a:solidFill>
                  <a:prstClr val="black"/>
                </a:solidFill>
              </a:rPr>
              <a:t>Welchen Einfluss haben Fitnessmerkmale </a:t>
            </a:r>
            <a:br>
              <a:rPr lang="de-CH" sz="2800" b="1" dirty="0">
                <a:solidFill>
                  <a:prstClr val="black"/>
                </a:solidFill>
              </a:rPr>
            </a:br>
            <a:r>
              <a:rPr lang="de-CH" sz="2800" b="1" dirty="0">
                <a:solidFill>
                  <a:prstClr val="black"/>
                </a:solidFill>
              </a:rPr>
              <a:t>auf die Zuchtentscheide auf meinem Betrieb?</a:t>
            </a:r>
            <a:br>
              <a:rPr lang="de-CH" sz="2800" b="1" dirty="0">
                <a:solidFill>
                  <a:prstClr val="black"/>
                </a:solidFill>
              </a:rPr>
            </a:br>
            <a:r>
              <a:rPr lang="fr-FR" sz="2800" b="1" dirty="0">
                <a:solidFill>
                  <a:schemeClr val="accent4"/>
                </a:solidFill>
              </a:rPr>
              <a:t>Quelle est l'influence des critères de fitness sur les décisions d'élevage dans mon exploitation ?</a:t>
            </a:r>
            <a:endParaRPr lang="de-CH" sz="2800" b="1" dirty="0">
              <a:solidFill>
                <a:schemeClr val="accent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3573016"/>
            <a:ext cx="8229600" cy="2509739"/>
          </a:xfrm>
        </p:spPr>
        <p:txBody>
          <a:bodyPr/>
          <a:lstStyle/>
          <a:p>
            <a:pPr marL="0" indent="0">
              <a:buNone/>
            </a:pPr>
            <a:endParaRPr lang="de-CH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de-CH" sz="2800" b="1" dirty="0">
                <a:solidFill>
                  <a:prstClr val="black"/>
                </a:solidFill>
                <a:ea typeface="+mj-ea"/>
                <a:cs typeface="+mj-cs"/>
              </a:rPr>
              <a:t>Hugo Abt, Rottenschwil AG</a:t>
            </a:r>
            <a:br>
              <a:rPr lang="de-CH" sz="28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de-CH" sz="2800" b="1" dirty="0">
                <a:solidFill>
                  <a:prstClr val="black"/>
                </a:solidFill>
                <a:ea typeface="+mj-ea"/>
                <a:cs typeface="+mj-cs"/>
              </a:rPr>
              <a:t>Braunviehzüchter und Vorstand ASR</a:t>
            </a:r>
          </a:p>
          <a:p>
            <a:pPr marL="0" lvl="0" indent="0" algn="ctr">
              <a:buNone/>
            </a:pPr>
            <a:r>
              <a:rPr lang="fr-CH" sz="2800" b="1" dirty="0">
                <a:solidFill>
                  <a:schemeClr val="accent4"/>
                </a:solidFill>
              </a:rPr>
              <a:t>Eleveur</a:t>
            </a:r>
            <a:r>
              <a:rPr lang="de-CH" sz="2800" b="1" dirty="0">
                <a:solidFill>
                  <a:schemeClr val="accent4"/>
                </a:solidFill>
              </a:rPr>
              <a:t> de Brunes et </a:t>
            </a:r>
            <a:r>
              <a:rPr lang="de-CH" sz="2800" b="1" dirty="0" err="1">
                <a:solidFill>
                  <a:schemeClr val="accent4"/>
                </a:solidFill>
              </a:rPr>
              <a:t>membre</a:t>
            </a:r>
            <a:r>
              <a:rPr lang="de-CH" sz="2800" b="1" dirty="0">
                <a:solidFill>
                  <a:schemeClr val="accent4"/>
                </a:solidFill>
              </a:rPr>
              <a:t> du </a:t>
            </a:r>
            <a:r>
              <a:rPr lang="de-CH" sz="2800" b="1" dirty="0" err="1">
                <a:solidFill>
                  <a:schemeClr val="accent4"/>
                </a:solidFill>
              </a:rPr>
              <a:t>comité</a:t>
            </a:r>
            <a:r>
              <a:rPr lang="de-CH" sz="2800" b="1" dirty="0">
                <a:solidFill>
                  <a:schemeClr val="accent4"/>
                </a:solidFill>
              </a:rPr>
              <a:t> de la CTEBS</a:t>
            </a:r>
          </a:p>
          <a:p>
            <a:pPr marL="0" indent="0" algn="ctr">
              <a:buNone/>
            </a:pP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84391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360040"/>
          </a:xfrm>
        </p:spPr>
        <p:txBody>
          <a:bodyPr>
            <a:normAutofit/>
          </a:bodyPr>
          <a:lstStyle/>
          <a:p>
            <a:r>
              <a:rPr lang="de-CH" sz="1000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48965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CH" sz="2300" b="1" dirty="0">
                <a:solidFill>
                  <a:prstClr val="black"/>
                </a:solidFill>
              </a:rPr>
              <a:t>Medikamenteneinsatz (vor allem Antibiotika) wird steigen</a:t>
            </a:r>
          </a:p>
          <a:p>
            <a:pPr marL="0" lvl="0" indent="0">
              <a:buNone/>
            </a:pPr>
            <a:r>
              <a:rPr lang="de-CH" sz="2300" b="1" dirty="0">
                <a:solidFill>
                  <a:schemeClr val="accent4"/>
                </a:solidFill>
              </a:rPr>
              <a:t>Augmentation du </a:t>
            </a:r>
            <a:r>
              <a:rPr lang="de-CH" sz="2300" b="1" dirty="0" err="1">
                <a:solidFill>
                  <a:schemeClr val="accent4"/>
                </a:solidFill>
              </a:rPr>
              <a:t>recours</a:t>
            </a:r>
            <a:r>
              <a:rPr lang="de-CH" sz="2300" b="1" dirty="0">
                <a:solidFill>
                  <a:schemeClr val="accent4"/>
                </a:solidFill>
              </a:rPr>
              <a:t> </a:t>
            </a:r>
            <a:r>
              <a:rPr lang="de-CH" sz="2300" b="1" dirty="0" err="1">
                <a:solidFill>
                  <a:schemeClr val="accent4"/>
                </a:solidFill>
              </a:rPr>
              <a:t>aux</a:t>
            </a:r>
            <a:r>
              <a:rPr lang="de-CH" sz="2300" b="1" dirty="0">
                <a:solidFill>
                  <a:schemeClr val="accent4"/>
                </a:solidFill>
              </a:rPr>
              <a:t> </a:t>
            </a:r>
            <a:r>
              <a:rPr lang="de-CH" sz="2300" b="1" dirty="0" err="1">
                <a:solidFill>
                  <a:schemeClr val="accent4"/>
                </a:solidFill>
              </a:rPr>
              <a:t>médicaments</a:t>
            </a:r>
            <a:r>
              <a:rPr lang="de-CH" sz="2300" b="1" dirty="0">
                <a:solidFill>
                  <a:schemeClr val="accent4"/>
                </a:solidFill>
              </a:rPr>
              <a:t> (</a:t>
            </a:r>
            <a:r>
              <a:rPr lang="de-CH" sz="2300" b="1" dirty="0" err="1">
                <a:solidFill>
                  <a:schemeClr val="accent4"/>
                </a:solidFill>
              </a:rPr>
              <a:t>surtout</a:t>
            </a:r>
            <a:r>
              <a:rPr lang="de-CH" sz="2300" b="1" dirty="0">
                <a:solidFill>
                  <a:schemeClr val="accent4"/>
                </a:solidFill>
              </a:rPr>
              <a:t> </a:t>
            </a:r>
            <a:r>
              <a:rPr lang="de-CH" sz="2300" b="1" dirty="0" err="1">
                <a:solidFill>
                  <a:schemeClr val="accent4"/>
                </a:solidFill>
              </a:rPr>
              <a:t>aux</a:t>
            </a:r>
            <a:r>
              <a:rPr lang="de-CH" sz="2300" b="1" dirty="0">
                <a:solidFill>
                  <a:schemeClr val="accent4"/>
                </a:solidFill>
              </a:rPr>
              <a:t> </a:t>
            </a:r>
            <a:r>
              <a:rPr lang="de-CH" sz="2300" b="1" dirty="0" err="1">
                <a:solidFill>
                  <a:schemeClr val="accent4"/>
                </a:solidFill>
              </a:rPr>
              <a:t>antibiotiques</a:t>
            </a:r>
            <a:r>
              <a:rPr lang="de-CH" sz="2300" b="1" dirty="0">
                <a:solidFill>
                  <a:schemeClr val="accent4"/>
                </a:solidFill>
              </a:rPr>
              <a:t>)</a:t>
            </a:r>
          </a:p>
          <a:p>
            <a:pPr marL="0" lvl="0" indent="0">
              <a:buNone/>
            </a:pPr>
            <a:endParaRPr lang="de-CH" sz="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CH" sz="2300" b="1" dirty="0">
                <a:solidFill>
                  <a:prstClr val="black"/>
                </a:solidFill>
              </a:rPr>
              <a:t>Zuchtfortschritt bei Fitnesseigenschaften sinkt wegen längerem Generationenintervall</a:t>
            </a:r>
          </a:p>
          <a:p>
            <a:pPr marL="0" lvl="0" indent="0">
              <a:buNone/>
            </a:pPr>
            <a:r>
              <a:rPr lang="fr-FR" sz="2300" b="1" dirty="0">
                <a:solidFill>
                  <a:schemeClr val="accent4"/>
                </a:solidFill>
              </a:rPr>
              <a:t>Diminution des progrès d'élevage en matière du fitness en raison de l'allongement de l'intervalle entre les générations</a:t>
            </a:r>
          </a:p>
          <a:p>
            <a:pPr marL="0" lvl="0" indent="0">
              <a:buNone/>
            </a:pPr>
            <a:endParaRPr lang="de-CH" sz="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CH" sz="2300" b="1" dirty="0">
                <a:solidFill>
                  <a:prstClr val="black"/>
                </a:solidFill>
              </a:rPr>
              <a:t>Tierschutzfälle werden auf den Betrieben und auf den Schlachthöfen zunehmen</a:t>
            </a:r>
          </a:p>
          <a:p>
            <a:pPr marL="0" lvl="0" indent="0">
              <a:buNone/>
            </a:pPr>
            <a:r>
              <a:rPr lang="fr-FR" sz="2300" b="1" dirty="0">
                <a:solidFill>
                  <a:schemeClr val="accent4"/>
                </a:solidFill>
              </a:rPr>
              <a:t>Cas de dénonciation de la protection des animaux vont augmenter dans les exploitations et dans les abattoirs</a:t>
            </a:r>
          </a:p>
          <a:p>
            <a:pPr marL="0" lvl="0" indent="0">
              <a:buNone/>
            </a:pPr>
            <a:endParaRPr lang="de-CH" sz="23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97689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224136"/>
          </a:xfrm>
        </p:spPr>
        <p:txBody>
          <a:bodyPr>
            <a:normAutofit/>
          </a:bodyPr>
          <a:lstStyle/>
          <a:p>
            <a:r>
              <a:rPr lang="de-CH" sz="3200" b="1" dirty="0"/>
              <a:t>Besten Dank für Ihre Aufmerksamkeit!</a:t>
            </a:r>
            <a:br>
              <a:rPr lang="de-CH" sz="3200" dirty="0"/>
            </a:br>
            <a:r>
              <a:rPr lang="fr-CH" sz="3200" b="1" dirty="0">
                <a:solidFill>
                  <a:schemeClr val="accent4"/>
                </a:solidFill>
              </a:rPr>
              <a:t>Merci de votre attention!</a:t>
            </a:r>
            <a:endParaRPr lang="de-CH" sz="3200" dirty="0">
              <a:solidFill>
                <a:schemeClr val="accent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9672" y="4005064"/>
            <a:ext cx="5832648" cy="1152127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614468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2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864096"/>
          </a:xfrm>
        </p:spPr>
        <p:txBody>
          <a:bodyPr/>
          <a:lstStyle/>
          <a:p>
            <a:r>
              <a:rPr lang="de-CH" b="1" dirty="0"/>
              <a:t>Betrieb </a:t>
            </a:r>
            <a:r>
              <a:rPr lang="de-CH" b="1" dirty="0" err="1"/>
              <a:t>Steghof</a:t>
            </a:r>
            <a:r>
              <a:rPr lang="de-CH" b="1" dirty="0"/>
              <a:t>, Rottenschwil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28910"/>
            <a:ext cx="6768752" cy="450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07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de-CH" sz="3200" b="1" dirty="0"/>
              <a:t>   </a:t>
            </a:r>
            <a:r>
              <a:rPr lang="de-CH" sz="4000" b="1" dirty="0"/>
              <a:t>Betriebsdaten       </a:t>
            </a:r>
            <a:r>
              <a:rPr lang="fr-CH" sz="4000" b="1" dirty="0">
                <a:solidFill>
                  <a:schemeClr val="accent4"/>
                </a:solidFill>
              </a:rPr>
              <a:t>Données d’exploitation</a:t>
            </a:r>
            <a:endParaRPr lang="de-CH" sz="4000" b="1" dirty="0">
              <a:solidFill>
                <a:schemeClr val="accent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492896"/>
            <a:ext cx="8229600" cy="410445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de-CH" sz="2600" b="1" dirty="0">
                <a:solidFill>
                  <a:prstClr val="black"/>
                </a:solidFill>
              </a:rPr>
              <a:t>ÖLN – Betrieb                      	</a:t>
            </a:r>
            <a:r>
              <a:rPr lang="fr-CH" sz="2600" b="1" dirty="0">
                <a:solidFill>
                  <a:schemeClr val="accent4"/>
                </a:solidFill>
              </a:rPr>
              <a:t>Exploitation PER</a:t>
            </a:r>
          </a:p>
          <a:p>
            <a:pPr marL="0" lvl="0" indent="0">
              <a:buNone/>
            </a:pPr>
            <a:r>
              <a:rPr lang="de-CH" sz="2600" b="1" dirty="0">
                <a:solidFill>
                  <a:prstClr val="black"/>
                </a:solidFill>
              </a:rPr>
              <a:t>38 ha LN                                	</a:t>
            </a:r>
            <a:r>
              <a:rPr lang="fr-CH" sz="2600" b="1" dirty="0">
                <a:solidFill>
                  <a:schemeClr val="accent4"/>
                </a:solidFill>
              </a:rPr>
              <a:t>38 ha SAU</a:t>
            </a:r>
          </a:p>
          <a:p>
            <a:pPr marL="0" lvl="0" indent="0">
              <a:buNone/>
            </a:pPr>
            <a:r>
              <a:rPr lang="de-CH" sz="2600" b="1" dirty="0">
                <a:solidFill>
                  <a:prstClr val="black"/>
                </a:solidFill>
              </a:rPr>
              <a:t>65 Brown Swiss Kühe         	</a:t>
            </a:r>
            <a:r>
              <a:rPr lang="fr-CH" sz="2600" b="1" dirty="0">
                <a:solidFill>
                  <a:schemeClr val="accent4"/>
                </a:solidFill>
              </a:rPr>
              <a:t>65 vaches Brown </a:t>
            </a:r>
            <a:r>
              <a:rPr lang="fr-CH" sz="2600" b="1" dirty="0" err="1">
                <a:solidFill>
                  <a:schemeClr val="accent4"/>
                </a:solidFill>
              </a:rPr>
              <a:t>Swiss</a:t>
            </a:r>
            <a:endParaRPr lang="fr-CH" sz="2600" b="1" dirty="0">
              <a:solidFill>
                <a:schemeClr val="accent4"/>
              </a:solidFill>
            </a:endParaRPr>
          </a:p>
          <a:p>
            <a:pPr marL="0" lvl="0" indent="0">
              <a:buNone/>
            </a:pPr>
            <a:r>
              <a:rPr lang="de-CH" sz="2600" b="1" dirty="0">
                <a:solidFill>
                  <a:prstClr val="black"/>
                </a:solidFill>
              </a:rPr>
              <a:t>Eigene Nachzucht                	</a:t>
            </a:r>
            <a:r>
              <a:rPr lang="fr-CH" sz="2600" b="1" dirty="0">
                <a:solidFill>
                  <a:schemeClr val="accent4"/>
                </a:solidFill>
              </a:rPr>
              <a:t>Propre descendance</a:t>
            </a:r>
          </a:p>
          <a:p>
            <a:pPr marL="0" lvl="0" indent="0">
              <a:buNone/>
            </a:pPr>
            <a:endParaRPr lang="de-CH" sz="15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CH" sz="2600" b="1" dirty="0">
                <a:solidFill>
                  <a:prstClr val="black"/>
                </a:solidFill>
              </a:rPr>
              <a:t>Silofreie Milchproduktion 	</a:t>
            </a:r>
            <a:r>
              <a:rPr lang="fr-CH" sz="2600" b="1" dirty="0">
                <a:solidFill>
                  <a:schemeClr val="accent4"/>
                </a:solidFill>
              </a:rPr>
              <a:t>Production de lait de non-ensilage</a:t>
            </a:r>
          </a:p>
          <a:p>
            <a:pPr marL="0" lvl="0" indent="0">
              <a:buNone/>
            </a:pPr>
            <a:endParaRPr lang="fr-CH" sz="1500" b="1" dirty="0">
              <a:solidFill>
                <a:schemeClr val="accent4"/>
              </a:solidFill>
            </a:endParaRPr>
          </a:p>
          <a:p>
            <a:pPr marL="0" lvl="0" indent="0">
              <a:buNone/>
            </a:pPr>
            <a:r>
              <a:rPr lang="de-CH" sz="2600" b="1" dirty="0">
                <a:solidFill>
                  <a:prstClr val="black"/>
                </a:solidFill>
              </a:rPr>
              <a:t>BTS und Raus                       	</a:t>
            </a:r>
            <a:r>
              <a:rPr lang="fr-CH" sz="2600" b="1" dirty="0">
                <a:solidFill>
                  <a:schemeClr val="accent4"/>
                </a:solidFill>
              </a:rPr>
              <a:t>SST et SRPA </a:t>
            </a:r>
          </a:p>
          <a:p>
            <a:pPr marL="0" lvl="0" indent="0">
              <a:buNone/>
            </a:pPr>
            <a:r>
              <a:rPr lang="de-CH" sz="2600" b="1" dirty="0">
                <a:solidFill>
                  <a:prstClr val="black"/>
                </a:solidFill>
              </a:rPr>
              <a:t>Bruna </a:t>
            </a:r>
            <a:r>
              <a:rPr lang="de-CH" sz="2600" b="1" dirty="0" err="1">
                <a:solidFill>
                  <a:prstClr val="black"/>
                </a:solidFill>
              </a:rPr>
              <a:t>data</a:t>
            </a:r>
            <a:r>
              <a:rPr lang="de-CH" sz="2600" b="1" dirty="0">
                <a:solidFill>
                  <a:prstClr val="black"/>
                </a:solidFill>
              </a:rPr>
              <a:t> – Betrieb          	</a:t>
            </a:r>
            <a:r>
              <a:rPr lang="fr-CH" sz="2600" b="1" dirty="0">
                <a:solidFill>
                  <a:schemeClr val="accent4"/>
                </a:solidFill>
              </a:rPr>
              <a:t>Exploitation </a:t>
            </a:r>
            <a:r>
              <a:rPr lang="fr-CH" sz="2600" b="1" dirty="0" err="1">
                <a:solidFill>
                  <a:schemeClr val="accent4"/>
                </a:solidFill>
              </a:rPr>
              <a:t>Bruna</a:t>
            </a:r>
            <a:r>
              <a:rPr lang="fr-CH" sz="2600" b="1" dirty="0">
                <a:solidFill>
                  <a:schemeClr val="accent4"/>
                </a:solidFill>
              </a:rPr>
              <a:t> data</a:t>
            </a:r>
          </a:p>
          <a:p>
            <a:pPr marL="0" lvl="0" indent="0">
              <a:buNone/>
            </a:pPr>
            <a:endParaRPr lang="de-CH" sz="15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CH" sz="2600" b="1" dirty="0">
                <a:solidFill>
                  <a:prstClr val="black"/>
                </a:solidFill>
              </a:rPr>
              <a:t>Zucht- und Nutzviehverkauf 	</a:t>
            </a:r>
            <a:r>
              <a:rPr lang="fr-CH" sz="2600" b="1" dirty="0">
                <a:solidFill>
                  <a:schemeClr val="accent4"/>
                </a:solidFill>
              </a:rPr>
              <a:t>Vente de bétail de rente et 					d’élevage</a:t>
            </a:r>
          </a:p>
          <a:p>
            <a:pPr marL="0" lvl="0" indent="0">
              <a:buNone/>
            </a:pPr>
            <a:endParaRPr lang="de-CH" sz="26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3859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de-CH" sz="3100" b="1" dirty="0">
                <a:solidFill>
                  <a:prstClr val="black"/>
                </a:solidFill>
              </a:rPr>
              <a:t>Welche Merkmale sind </a:t>
            </a:r>
            <a:br>
              <a:rPr lang="de-CH" sz="3100" b="1" dirty="0">
                <a:solidFill>
                  <a:prstClr val="black"/>
                </a:solidFill>
              </a:rPr>
            </a:br>
            <a:r>
              <a:rPr lang="de-CH" sz="3100" b="1" dirty="0">
                <a:solidFill>
                  <a:prstClr val="black"/>
                </a:solidFill>
              </a:rPr>
              <a:t>in den verschiedenen Zuchtwerten enthalten?</a:t>
            </a:r>
            <a:br>
              <a:rPr lang="de-CH" sz="3100" b="1" dirty="0">
                <a:solidFill>
                  <a:prstClr val="black"/>
                </a:solidFill>
              </a:rPr>
            </a:br>
            <a:r>
              <a:rPr lang="de-CH" sz="1800" b="1" dirty="0">
                <a:solidFill>
                  <a:prstClr val="black"/>
                </a:solidFill>
              </a:rPr>
              <a:t>WZW </a:t>
            </a:r>
            <a:r>
              <a:rPr lang="de-CH" sz="1300" b="1" dirty="0">
                <a:solidFill>
                  <a:prstClr val="black"/>
                </a:solidFill>
              </a:rPr>
              <a:t>BS</a:t>
            </a:r>
            <a:r>
              <a:rPr lang="de-CH" sz="1800" b="1" dirty="0">
                <a:solidFill>
                  <a:prstClr val="black"/>
                </a:solidFill>
              </a:rPr>
              <a:t> =  Weidezuchtwert</a:t>
            </a:r>
            <a:br>
              <a:rPr lang="de-CH" sz="1800" b="1" dirty="0">
                <a:solidFill>
                  <a:prstClr val="black"/>
                </a:solidFill>
              </a:rPr>
            </a:br>
            <a:r>
              <a:rPr lang="de-CH" sz="1800" b="1" dirty="0">
                <a:solidFill>
                  <a:prstClr val="black"/>
                </a:solidFill>
              </a:rPr>
              <a:t>FIW = Fitnesswert </a:t>
            </a:r>
            <a:endParaRPr lang="de-CH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33" y="2420888"/>
            <a:ext cx="8692348" cy="421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05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368152"/>
          </a:xfrm>
        </p:spPr>
        <p:txBody>
          <a:bodyPr/>
          <a:lstStyle/>
          <a:p>
            <a:r>
              <a:rPr lang="fr-FR" sz="2800" b="1" dirty="0">
                <a:solidFill>
                  <a:schemeClr val="accent4"/>
                </a:solidFill>
              </a:rPr>
              <a:t>Critères contenus dans les </a:t>
            </a:r>
            <a:r>
              <a:rPr lang="fr-CH" sz="2800" b="1" dirty="0" err="1">
                <a:solidFill>
                  <a:schemeClr val="accent4"/>
                </a:solidFill>
              </a:rPr>
              <a:t>divreses</a:t>
            </a:r>
            <a:r>
              <a:rPr lang="fr-FR" sz="2800" b="1" dirty="0">
                <a:solidFill>
                  <a:schemeClr val="accent4"/>
                </a:solidFill>
              </a:rPr>
              <a:t> valeurs d'élevage</a:t>
            </a:r>
            <a:br>
              <a:rPr lang="de-CH" sz="2800" b="1" dirty="0">
                <a:solidFill>
                  <a:schemeClr val="accent4"/>
                </a:solidFill>
              </a:rPr>
            </a:br>
            <a:r>
              <a:rPr lang="de-CH" sz="1600" b="1" dirty="0">
                <a:solidFill>
                  <a:schemeClr val="accent4"/>
                </a:solidFill>
              </a:rPr>
              <a:t>VEP </a:t>
            </a:r>
            <a:r>
              <a:rPr lang="de-CH" sz="1200" b="1" dirty="0">
                <a:solidFill>
                  <a:schemeClr val="accent4"/>
                </a:solidFill>
              </a:rPr>
              <a:t>BS</a:t>
            </a:r>
            <a:r>
              <a:rPr lang="de-CH" sz="1600" b="1" dirty="0">
                <a:solidFill>
                  <a:schemeClr val="accent4"/>
                </a:solidFill>
              </a:rPr>
              <a:t> =   </a:t>
            </a:r>
            <a:r>
              <a:rPr lang="de-CH" sz="1600" b="1" dirty="0" err="1">
                <a:solidFill>
                  <a:schemeClr val="accent4"/>
                </a:solidFill>
              </a:rPr>
              <a:t>valeur</a:t>
            </a:r>
            <a:r>
              <a:rPr lang="de-CH" sz="1600" b="1" dirty="0">
                <a:solidFill>
                  <a:schemeClr val="accent4"/>
                </a:solidFill>
              </a:rPr>
              <a:t> </a:t>
            </a:r>
            <a:r>
              <a:rPr lang="de-CH" sz="1600" b="1" dirty="0" err="1">
                <a:solidFill>
                  <a:schemeClr val="accent4"/>
                </a:solidFill>
              </a:rPr>
              <a:t>d’élevage</a:t>
            </a:r>
            <a:r>
              <a:rPr lang="de-CH" sz="1600" b="1" dirty="0">
                <a:solidFill>
                  <a:schemeClr val="accent4"/>
                </a:solidFill>
              </a:rPr>
              <a:t> </a:t>
            </a:r>
            <a:r>
              <a:rPr lang="de-CH" sz="1600" b="1" dirty="0" err="1">
                <a:solidFill>
                  <a:schemeClr val="accent4"/>
                </a:solidFill>
              </a:rPr>
              <a:t>pâture</a:t>
            </a:r>
            <a:br>
              <a:rPr lang="de-CH" sz="1600" b="1" dirty="0">
                <a:solidFill>
                  <a:schemeClr val="accent4"/>
                </a:solidFill>
              </a:rPr>
            </a:br>
            <a:r>
              <a:rPr lang="de-CH" sz="1600" b="1" dirty="0">
                <a:solidFill>
                  <a:schemeClr val="accent4"/>
                </a:solidFill>
              </a:rPr>
              <a:t>VF = </a:t>
            </a:r>
            <a:r>
              <a:rPr lang="de-CH" sz="1600" b="1" dirty="0" err="1">
                <a:solidFill>
                  <a:schemeClr val="accent4"/>
                </a:solidFill>
              </a:rPr>
              <a:t>valeur</a:t>
            </a:r>
            <a:r>
              <a:rPr lang="de-CH" sz="1600" b="1" dirty="0">
                <a:solidFill>
                  <a:schemeClr val="accent4"/>
                </a:solidFill>
              </a:rPr>
              <a:t> du </a:t>
            </a:r>
            <a:r>
              <a:rPr lang="de-CH" sz="1600" b="1" dirty="0" err="1">
                <a:solidFill>
                  <a:schemeClr val="accent4"/>
                </a:solidFill>
              </a:rPr>
              <a:t>fitness</a:t>
            </a:r>
            <a:endParaRPr lang="de-CH" dirty="0">
              <a:solidFill>
                <a:schemeClr val="accent4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68617"/>
            <a:ext cx="6401969" cy="433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1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de-CH" sz="3600" b="1" dirty="0">
                <a:solidFill>
                  <a:prstClr val="black"/>
                </a:solidFill>
              </a:rPr>
              <a:t>Welche Kuh ist für mich ideal?</a:t>
            </a:r>
            <a:br>
              <a:rPr lang="de-CH" sz="3600" b="1" dirty="0">
                <a:solidFill>
                  <a:prstClr val="black"/>
                </a:solidFill>
              </a:rPr>
            </a:br>
            <a:r>
              <a:rPr lang="fr-FR" sz="3600" b="1" dirty="0">
                <a:solidFill>
                  <a:schemeClr val="accent4"/>
                </a:solidFill>
              </a:rPr>
              <a:t>Quelle est la vache idéale pour moi ?</a:t>
            </a:r>
            <a:endParaRPr lang="de-CH" sz="3600" dirty="0">
              <a:solidFill>
                <a:schemeClr val="accent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348880"/>
            <a:ext cx="8229600" cy="4248472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r>
              <a:rPr lang="de-CH" sz="5000" b="1" dirty="0">
                <a:solidFill>
                  <a:prstClr val="black"/>
                </a:solidFill>
              </a:rPr>
              <a:t>Überdurchschnittliche Milchleistung aus vorwiegend betriebseigenem Raufutter</a:t>
            </a:r>
          </a:p>
          <a:p>
            <a:pPr marL="0" lvl="0" indent="0">
              <a:buNone/>
            </a:pPr>
            <a:r>
              <a:rPr lang="fr-FR" sz="5000" b="1" dirty="0">
                <a:solidFill>
                  <a:schemeClr val="accent4"/>
                </a:solidFill>
              </a:rPr>
              <a:t>Production de lait supérieure à la moyenne à partir de fourrages grossiers provenant principalement de l'exploitation</a:t>
            </a:r>
          </a:p>
          <a:p>
            <a:pPr marL="0" lvl="0" indent="0">
              <a:buNone/>
            </a:pPr>
            <a:endParaRPr lang="de-CH" sz="21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CH" sz="5000" b="1" dirty="0">
                <a:solidFill>
                  <a:prstClr val="black"/>
                </a:solidFill>
              </a:rPr>
              <a:t>Einwandfreie Milchqualität mit hohem Gehalt</a:t>
            </a:r>
          </a:p>
          <a:p>
            <a:pPr marL="0" lvl="0" indent="0">
              <a:buNone/>
            </a:pPr>
            <a:r>
              <a:rPr lang="fr-FR" sz="5000" b="1" dirty="0">
                <a:solidFill>
                  <a:schemeClr val="accent4"/>
                </a:solidFill>
              </a:rPr>
              <a:t>Lait de qualité irréprochable avec des teneurs élevées</a:t>
            </a:r>
          </a:p>
          <a:p>
            <a:pPr marL="0" lvl="0" indent="0">
              <a:buNone/>
            </a:pPr>
            <a:endParaRPr lang="de-CH" sz="21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CH" sz="5000" b="1" dirty="0">
                <a:solidFill>
                  <a:prstClr val="black"/>
                </a:solidFill>
              </a:rPr>
              <a:t>Gesunde, problemlose Kuh ohne Sonderbehandlung</a:t>
            </a:r>
          </a:p>
          <a:p>
            <a:pPr marL="0" lvl="0" indent="0">
              <a:buNone/>
            </a:pPr>
            <a:r>
              <a:rPr lang="fr-FR" sz="5000" b="1" dirty="0">
                <a:solidFill>
                  <a:schemeClr val="accent4"/>
                </a:solidFill>
              </a:rPr>
              <a:t>Vache saine et sans problème, sans aucun traitement particulier</a:t>
            </a:r>
          </a:p>
          <a:p>
            <a:pPr marL="0" lvl="0" indent="0">
              <a:buNone/>
            </a:pPr>
            <a:endParaRPr lang="de-CH" sz="21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CH" sz="5000" b="1" dirty="0">
                <a:solidFill>
                  <a:prstClr val="black"/>
                </a:solidFill>
              </a:rPr>
              <a:t>Gute Fruchtbarkeit (alle 12 – 14 Monate ein Kalb)</a:t>
            </a:r>
          </a:p>
          <a:p>
            <a:pPr marL="0" lvl="0" indent="0">
              <a:buNone/>
            </a:pPr>
            <a:r>
              <a:rPr lang="de-CH" sz="5000" b="1" dirty="0">
                <a:solidFill>
                  <a:schemeClr val="accent4"/>
                </a:solidFill>
              </a:rPr>
              <a:t>Bonne </a:t>
            </a:r>
            <a:r>
              <a:rPr lang="fr-CH" sz="5000" b="1" dirty="0">
                <a:solidFill>
                  <a:schemeClr val="accent4"/>
                </a:solidFill>
              </a:rPr>
              <a:t>fécondité</a:t>
            </a:r>
            <a:r>
              <a:rPr lang="de-CH" sz="5000" b="1" dirty="0">
                <a:solidFill>
                  <a:schemeClr val="accent4"/>
                </a:solidFill>
              </a:rPr>
              <a:t> (</a:t>
            </a:r>
            <a:r>
              <a:rPr lang="fr-CH" sz="5000" b="1" dirty="0">
                <a:solidFill>
                  <a:schemeClr val="accent4"/>
                </a:solidFill>
              </a:rPr>
              <a:t>un</a:t>
            </a:r>
            <a:r>
              <a:rPr lang="de-CH" sz="5000" b="1" dirty="0">
                <a:solidFill>
                  <a:schemeClr val="accent4"/>
                </a:solidFill>
              </a:rPr>
              <a:t> </a:t>
            </a:r>
            <a:r>
              <a:rPr lang="fr-CH" sz="5000" b="1" dirty="0">
                <a:solidFill>
                  <a:schemeClr val="accent4"/>
                </a:solidFill>
              </a:rPr>
              <a:t>veau</a:t>
            </a:r>
            <a:r>
              <a:rPr lang="de-CH" sz="5000" b="1" dirty="0">
                <a:solidFill>
                  <a:schemeClr val="accent4"/>
                </a:solidFill>
              </a:rPr>
              <a:t> </a:t>
            </a:r>
            <a:r>
              <a:rPr lang="de-CH" sz="5000" b="1" dirty="0" err="1">
                <a:solidFill>
                  <a:schemeClr val="accent4"/>
                </a:solidFill>
              </a:rPr>
              <a:t>tous</a:t>
            </a:r>
            <a:r>
              <a:rPr lang="de-CH" sz="5000" b="1" dirty="0">
                <a:solidFill>
                  <a:schemeClr val="accent4"/>
                </a:solidFill>
              </a:rPr>
              <a:t> les 12 à 14 </a:t>
            </a:r>
            <a:r>
              <a:rPr lang="de-CH" sz="5000" b="1" dirty="0" err="1">
                <a:solidFill>
                  <a:schemeClr val="accent4"/>
                </a:solidFill>
              </a:rPr>
              <a:t>mois</a:t>
            </a:r>
            <a:r>
              <a:rPr lang="de-CH" sz="5000" b="1" dirty="0">
                <a:solidFill>
                  <a:schemeClr val="accent4"/>
                </a:solidFill>
              </a:rPr>
              <a:t>)</a:t>
            </a:r>
          </a:p>
          <a:p>
            <a:pPr marL="0" lvl="0" indent="0">
              <a:buNone/>
            </a:pPr>
            <a:endParaRPr lang="de-CH" sz="21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CH" sz="5000" b="1" dirty="0">
                <a:solidFill>
                  <a:prstClr val="black"/>
                </a:solidFill>
              </a:rPr>
              <a:t>Erbringt die Leistung über mehrere Jahre</a:t>
            </a:r>
          </a:p>
          <a:p>
            <a:pPr marL="0" lvl="0" indent="0">
              <a:buNone/>
            </a:pPr>
            <a:r>
              <a:rPr lang="de-CH" sz="5000" b="1" dirty="0">
                <a:solidFill>
                  <a:schemeClr val="accent4"/>
                </a:solidFill>
              </a:rPr>
              <a:t>Performante </a:t>
            </a:r>
            <a:r>
              <a:rPr lang="de-CH" sz="5000" b="1" dirty="0" err="1">
                <a:solidFill>
                  <a:schemeClr val="accent4"/>
                </a:solidFill>
              </a:rPr>
              <a:t>sur</a:t>
            </a:r>
            <a:r>
              <a:rPr lang="de-CH" sz="5000" b="1" dirty="0">
                <a:solidFill>
                  <a:schemeClr val="accent4"/>
                </a:solidFill>
              </a:rPr>
              <a:t> </a:t>
            </a:r>
            <a:r>
              <a:rPr lang="de-CH" sz="5000" b="1" dirty="0" err="1">
                <a:solidFill>
                  <a:schemeClr val="accent4"/>
                </a:solidFill>
              </a:rPr>
              <a:t>plusieures</a:t>
            </a:r>
            <a:r>
              <a:rPr lang="de-CH" sz="5000" b="1" dirty="0">
                <a:solidFill>
                  <a:schemeClr val="accent4"/>
                </a:solidFill>
              </a:rPr>
              <a:t> </a:t>
            </a:r>
            <a:r>
              <a:rPr lang="de-CH" sz="5000" b="1" dirty="0" err="1">
                <a:solidFill>
                  <a:schemeClr val="accent4"/>
                </a:solidFill>
              </a:rPr>
              <a:t>années</a:t>
            </a:r>
            <a:endParaRPr lang="de-CH" sz="5000" b="1" dirty="0">
              <a:solidFill>
                <a:schemeClr val="accent4"/>
              </a:solidFill>
            </a:endParaRPr>
          </a:p>
          <a:p>
            <a:pPr marL="0" lvl="0" indent="0">
              <a:buNone/>
            </a:pPr>
            <a:endParaRPr lang="de-CH" sz="28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489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3168352"/>
          </a:xfrm>
        </p:spPr>
        <p:txBody>
          <a:bodyPr>
            <a:normAutofit/>
          </a:bodyPr>
          <a:lstStyle/>
          <a:p>
            <a:r>
              <a:rPr lang="de-CH" sz="3600" b="1" dirty="0">
                <a:solidFill>
                  <a:prstClr val="black"/>
                </a:solidFill>
              </a:rPr>
              <a:t>Wie wichtig sind Fitnesswerte </a:t>
            </a:r>
            <a:br>
              <a:rPr lang="de-CH" sz="3600" b="1" dirty="0">
                <a:solidFill>
                  <a:prstClr val="black"/>
                </a:solidFill>
              </a:rPr>
            </a:br>
            <a:r>
              <a:rPr lang="de-CH" sz="3600" b="1" dirty="0">
                <a:solidFill>
                  <a:prstClr val="black"/>
                </a:solidFill>
              </a:rPr>
              <a:t>bei meinen Zuchtentscheiden?</a:t>
            </a:r>
            <a:br>
              <a:rPr lang="de-CH" sz="3600" b="1" dirty="0">
                <a:solidFill>
                  <a:prstClr val="black"/>
                </a:solidFill>
              </a:rPr>
            </a:br>
            <a:br>
              <a:rPr lang="de-CH" sz="3200" b="1" dirty="0">
                <a:solidFill>
                  <a:prstClr val="black"/>
                </a:solidFill>
              </a:rPr>
            </a:br>
            <a:r>
              <a:rPr lang="fr-FR" sz="3600" b="1" dirty="0">
                <a:solidFill>
                  <a:schemeClr val="accent4"/>
                </a:solidFill>
              </a:rPr>
              <a:t>Quelle est l'importance des valeurs de fitness dans mes décisions d'élevage ?</a:t>
            </a:r>
            <a:endParaRPr lang="de-CH" sz="3600" dirty="0">
              <a:solidFill>
                <a:schemeClr val="accent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5877272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61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04056"/>
          </a:xfrm>
        </p:spPr>
        <p:txBody>
          <a:bodyPr>
            <a:normAutofit/>
          </a:bodyPr>
          <a:lstStyle/>
          <a:p>
            <a:r>
              <a:rPr lang="de-CH" sz="900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de-CH" sz="2800" b="1" dirty="0">
                <a:solidFill>
                  <a:prstClr val="black"/>
                </a:solidFill>
              </a:rPr>
              <a:t>Die heutigen Stiere sind bereits durch die </a:t>
            </a:r>
            <a:r>
              <a:rPr lang="de-CH" sz="2800" b="1" dirty="0" err="1">
                <a:solidFill>
                  <a:prstClr val="black"/>
                </a:solidFill>
              </a:rPr>
              <a:t>Genetikanbieter</a:t>
            </a:r>
            <a:r>
              <a:rPr lang="de-CH" sz="2800" b="1" dirty="0">
                <a:solidFill>
                  <a:prstClr val="black"/>
                </a:solidFill>
              </a:rPr>
              <a:t> vorselektioniert und weisen in den Fitnessmerkmalen überdurchschnittliche Werte auf</a:t>
            </a:r>
          </a:p>
          <a:p>
            <a:pPr marL="0" lvl="0" indent="0">
              <a:buNone/>
            </a:pPr>
            <a:r>
              <a:rPr lang="fr-FR" sz="2800" b="1" dirty="0">
                <a:solidFill>
                  <a:schemeClr val="accent4"/>
                </a:solidFill>
              </a:rPr>
              <a:t>Les taureaux actuels sont déjà présélectionnés par les fournisseurs de génétique et présentent des valeurs supérieures à la moyenne dans les critères de fitness.</a:t>
            </a:r>
          </a:p>
          <a:p>
            <a:pPr marL="0" lvl="0" indent="0">
              <a:buNone/>
            </a:pPr>
            <a:endParaRPr lang="fr-FR" sz="2200" b="1" dirty="0">
              <a:solidFill>
                <a:schemeClr val="accent4"/>
              </a:solidFill>
            </a:endParaRPr>
          </a:p>
          <a:p>
            <a:pPr marL="0" lvl="0" indent="0">
              <a:buNone/>
            </a:pPr>
            <a:r>
              <a:rPr lang="de-CH" sz="2800" b="1" dirty="0">
                <a:solidFill>
                  <a:prstClr val="black"/>
                </a:solidFill>
              </a:rPr>
              <a:t>Wichtig für mich sind die Zuchtwerte:</a:t>
            </a:r>
          </a:p>
          <a:p>
            <a:pPr marL="0" lvl="0" indent="0">
              <a:buNone/>
            </a:pPr>
            <a:r>
              <a:rPr lang="fr-CH" sz="3000" b="1" dirty="0">
                <a:solidFill>
                  <a:schemeClr val="accent4"/>
                </a:solidFill>
              </a:rPr>
              <a:t>Les</a:t>
            </a:r>
            <a:r>
              <a:rPr lang="de-CH" sz="3000" b="1" dirty="0">
                <a:solidFill>
                  <a:schemeClr val="accent4"/>
                </a:solidFill>
              </a:rPr>
              <a:t> </a:t>
            </a:r>
            <a:r>
              <a:rPr lang="fr-CH" sz="3000" b="1" dirty="0">
                <a:solidFill>
                  <a:schemeClr val="accent4"/>
                </a:solidFill>
              </a:rPr>
              <a:t>valeurs d’élevage suivantes m’importent: </a:t>
            </a:r>
          </a:p>
          <a:p>
            <a:pPr marL="0" lvl="0" indent="0">
              <a:buNone/>
            </a:pPr>
            <a:endParaRPr lang="fr-CH" sz="1200" b="1" dirty="0">
              <a:solidFill>
                <a:schemeClr val="accent4"/>
              </a:solidFill>
            </a:endParaRPr>
          </a:p>
          <a:p>
            <a:pPr lvl="0"/>
            <a:r>
              <a:rPr lang="de-CH" sz="2600" b="1" dirty="0">
                <a:solidFill>
                  <a:prstClr val="black"/>
                </a:solidFill>
              </a:rPr>
              <a:t>Fruchtbarkeit     	</a:t>
            </a:r>
            <a:r>
              <a:rPr lang="fr-CH" sz="2600" b="1" dirty="0">
                <a:solidFill>
                  <a:schemeClr val="accent4"/>
                </a:solidFill>
              </a:rPr>
              <a:t>fécondité</a:t>
            </a:r>
            <a:endParaRPr lang="de-CH" sz="2600" b="1" dirty="0">
              <a:solidFill>
                <a:prstClr val="black"/>
              </a:solidFill>
            </a:endParaRPr>
          </a:p>
          <a:p>
            <a:pPr lvl="0"/>
            <a:r>
              <a:rPr lang="de-CH" sz="2600" b="1" dirty="0">
                <a:solidFill>
                  <a:prstClr val="black"/>
                </a:solidFill>
              </a:rPr>
              <a:t>Zellzahlen     	</a:t>
            </a:r>
            <a:r>
              <a:rPr lang="fr-CH" sz="2600" b="1" dirty="0">
                <a:solidFill>
                  <a:schemeClr val="accent4"/>
                </a:solidFill>
              </a:rPr>
              <a:t>cellules somatiques </a:t>
            </a:r>
            <a:endParaRPr lang="de-CH" sz="2600" b="1" dirty="0">
              <a:solidFill>
                <a:prstClr val="black"/>
              </a:solidFill>
            </a:endParaRPr>
          </a:p>
          <a:p>
            <a:pPr lvl="0"/>
            <a:r>
              <a:rPr lang="de-CH" sz="2600" b="1" dirty="0" err="1">
                <a:solidFill>
                  <a:prstClr val="black"/>
                </a:solidFill>
              </a:rPr>
              <a:t>Mastitisresistenz</a:t>
            </a:r>
            <a:r>
              <a:rPr lang="de-CH" sz="2600" b="1" dirty="0">
                <a:solidFill>
                  <a:prstClr val="black"/>
                </a:solidFill>
              </a:rPr>
              <a:t>	</a:t>
            </a:r>
            <a:r>
              <a:rPr lang="fr-CH" sz="2600" b="1" dirty="0">
                <a:solidFill>
                  <a:schemeClr val="accent4"/>
                </a:solidFill>
              </a:rPr>
              <a:t>résistance aux mammites</a:t>
            </a:r>
          </a:p>
          <a:p>
            <a:pPr lvl="0"/>
            <a:endParaRPr lang="de-CH" sz="2800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446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4608512"/>
          </a:xfrm>
        </p:spPr>
        <p:txBody>
          <a:bodyPr>
            <a:noAutofit/>
          </a:bodyPr>
          <a:lstStyle/>
          <a:p>
            <a:r>
              <a:rPr lang="de-CH" sz="4000" b="1" dirty="0">
                <a:solidFill>
                  <a:prstClr val="black"/>
                </a:solidFill>
              </a:rPr>
              <a:t>Ein staatlich verordnetes Rentenalter für Kühe ist kontraproduktiv</a:t>
            </a:r>
            <a:br>
              <a:rPr lang="de-CH" sz="4000" b="1" dirty="0">
                <a:solidFill>
                  <a:prstClr val="black"/>
                </a:solidFill>
              </a:rPr>
            </a:br>
            <a:br>
              <a:rPr lang="de-CH" sz="4000" b="1" dirty="0">
                <a:solidFill>
                  <a:prstClr val="black"/>
                </a:solidFill>
              </a:rPr>
            </a:br>
            <a:r>
              <a:rPr lang="fr-FR" sz="4000" b="1" dirty="0">
                <a:solidFill>
                  <a:schemeClr val="accent4"/>
                </a:solidFill>
              </a:rPr>
              <a:t>Un âge de la retraite imposé par l'État pour les vaches est contre-productif</a:t>
            </a:r>
            <a:endParaRPr lang="de-CH" sz="4000" dirty="0">
              <a:solidFill>
                <a:schemeClr val="accent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5517232"/>
            <a:ext cx="8229600" cy="565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253591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Bildschirmpräsentation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Larissa</vt:lpstr>
      <vt:lpstr>Welchen Einfluss haben Fitnessmerkmale  auf die Zuchtentscheide auf meinem Betrieb? Quelle est l'influence des critères de fitness sur les décisions d'élevage dans mon exploitation ?</vt:lpstr>
      <vt:lpstr>Betrieb Steghof, Rottenschwil</vt:lpstr>
      <vt:lpstr>   Betriebsdaten       Données d’exploitation</vt:lpstr>
      <vt:lpstr>Welche Merkmale sind  in den verschiedenen Zuchtwerten enthalten? WZW BS =  Weidezuchtwert FIW = Fitnesswert </vt:lpstr>
      <vt:lpstr>Critères contenus dans les divreses valeurs d'élevage VEP BS =   valeur d’élevage pâture VF = valeur du fitness</vt:lpstr>
      <vt:lpstr>Welche Kuh ist für mich ideal? Quelle est la vache idéale pour moi ?</vt:lpstr>
      <vt:lpstr>Wie wichtig sind Fitnesswerte  bei meinen Zuchtentscheiden?  Quelle est l'importance des valeurs de fitness dans mes décisions d'élevage ?</vt:lpstr>
      <vt:lpstr> </vt:lpstr>
      <vt:lpstr>Ein staatlich verordnetes Rentenalter für Kühe ist kontraproduktiv  Un âge de la retraite imposé par l'État pour les vaches est contre-productif</vt:lpstr>
      <vt:lpstr> </vt:lpstr>
      <vt:lpstr>Besten Dank für Ihre Aufmerksamkeit! Merci de votre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Marianne Abt</dc:creator>
  <cp:lastModifiedBy>Boschung-Schmutz Ursula</cp:lastModifiedBy>
  <cp:revision>25</cp:revision>
  <dcterms:created xsi:type="dcterms:W3CDTF">2021-11-22T17:44:38Z</dcterms:created>
  <dcterms:modified xsi:type="dcterms:W3CDTF">2021-11-29T10:03:00Z</dcterms:modified>
</cp:coreProperties>
</file>