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786" r:id="rId1"/>
    <p:sldMasterId id="2147483789" r:id="rId2"/>
    <p:sldMasterId id="2147483799" r:id="rId3"/>
  </p:sldMasterIdLst>
  <p:notesMasterIdLst>
    <p:notesMasterId r:id="rId15"/>
  </p:notesMasterIdLst>
  <p:handoutMasterIdLst>
    <p:handoutMasterId r:id="rId16"/>
  </p:handoutMasterIdLst>
  <p:sldIdLst>
    <p:sldId id="1215" r:id="rId4"/>
    <p:sldId id="1170" r:id="rId5"/>
    <p:sldId id="1171" r:id="rId6"/>
    <p:sldId id="1243" r:id="rId7"/>
    <p:sldId id="1245" r:id="rId8"/>
    <p:sldId id="1246" r:id="rId9"/>
    <p:sldId id="1248" r:id="rId10"/>
    <p:sldId id="1250" r:id="rId11"/>
    <p:sldId id="1251" r:id="rId12"/>
    <p:sldId id="1254" r:id="rId13"/>
    <p:sldId id="1256" r:id="rId14"/>
  </p:sldIdLst>
  <p:sldSz cx="9144000" cy="6858000" type="screen4x3"/>
  <p:notesSz cx="6797675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6" userDrawn="1">
          <p15:clr>
            <a:srgbClr val="A4A3A4"/>
          </p15:clr>
        </p15:guide>
        <p15:guide id="2" pos="2075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Mittelholzer" initials="MIM" lastIdx="8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C6E0B4"/>
    <a:srgbClr val="F2F2F2"/>
    <a:srgbClr val="D7D7D7"/>
    <a:srgbClr val="E2E2E2"/>
    <a:srgbClr val="EDDDFB"/>
    <a:srgbClr val="C791F3"/>
    <a:srgbClr val="72BFC5"/>
    <a:srgbClr val="388288"/>
    <a:srgbClr val="F53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8" autoAdjust="0"/>
    <p:restoredTop sz="67391" autoAdjust="0"/>
  </p:normalViewPr>
  <p:slideViewPr>
    <p:cSldViewPr>
      <p:cViewPr varScale="1">
        <p:scale>
          <a:sx n="86" d="100"/>
          <a:sy n="86" d="100"/>
        </p:scale>
        <p:origin x="25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38" y="-120"/>
      </p:cViewPr>
      <p:guideLst>
        <p:guide orient="horz" pos="3026"/>
        <p:guide pos="2075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11"/>
            <a:ext cx="2945764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t" anchorCtr="0" compatLnSpc="1">
            <a:prstTxWarp prst="textNoShape">
              <a:avLst/>
            </a:prstTxWarp>
          </a:bodyPr>
          <a:lstStyle>
            <a:lvl1pPr defTabSz="94956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917" y="11"/>
            <a:ext cx="2945763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t" anchorCtr="0" compatLnSpc="1">
            <a:prstTxWarp prst="textNoShape">
              <a:avLst/>
            </a:prstTxWarp>
          </a:bodyPr>
          <a:lstStyle>
            <a:lvl1pPr algn="r" defTabSz="94956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7" y="9430321"/>
            <a:ext cx="2945764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b" anchorCtr="0" compatLnSpc="1">
            <a:prstTxWarp prst="textNoShape">
              <a:avLst/>
            </a:prstTxWarp>
          </a:bodyPr>
          <a:lstStyle>
            <a:lvl1pPr defTabSz="94956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917" y="9430321"/>
            <a:ext cx="2945763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b" anchorCtr="0" compatLnSpc="1">
            <a:prstTxWarp prst="textNoShape">
              <a:avLst/>
            </a:prstTxWarp>
          </a:bodyPr>
          <a:lstStyle>
            <a:lvl1pPr algn="r" defTabSz="949567">
              <a:defRPr sz="1300"/>
            </a:lvl1pPr>
          </a:lstStyle>
          <a:p>
            <a:pPr>
              <a:defRPr/>
            </a:pPr>
            <a:fld id="{8623E97C-093A-486B-9300-6C36670AE46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0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11"/>
            <a:ext cx="2945764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t" anchorCtr="0" compatLnSpc="1">
            <a:prstTxWarp prst="textNoShape">
              <a:avLst/>
            </a:prstTxWarp>
          </a:bodyPr>
          <a:lstStyle>
            <a:lvl1pPr defTabSz="949567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17" y="11"/>
            <a:ext cx="2945763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t" anchorCtr="0" compatLnSpc="1">
            <a:prstTxWarp prst="textNoShape">
              <a:avLst/>
            </a:prstTxWarp>
          </a:bodyPr>
          <a:lstStyle>
            <a:lvl1pPr algn="r" defTabSz="949567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53" y="4715168"/>
            <a:ext cx="498538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" y="9430321"/>
            <a:ext cx="2945764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b" anchorCtr="0" compatLnSpc="1">
            <a:prstTxWarp prst="textNoShape">
              <a:avLst/>
            </a:prstTxWarp>
          </a:bodyPr>
          <a:lstStyle>
            <a:lvl1pPr defTabSz="949567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17" y="9430321"/>
            <a:ext cx="2945763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6" tIns="47492" rIns="94986" bIns="47492" numCol="1" anchor="b" anchorCtr="0" compatLnSpc="1">
            <a:prstTxWarp prst="textNoShape">
              <a:avLst/>
            </a:prstTxWarp>
          </a:bodyPr>
          <a:lstStyle>
            <a:lvl1pPr algn="r" defTabSz="949567">
              <a:defRPr sz="1300"/>
            </a:lvl1pPr>
          </a:lstStyle>
          <a:p>
            <a:pPr>
              <a:defRPr/>
            </a:pPr>
            <a:fld id="{A3A9BE26-E925-4124-9370-F3D377840C4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2441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71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6439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43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598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93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49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9BE26-E925-4124-9370-F3D377840C43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5496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6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959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979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826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765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E26-E925-4124-9370-F3D377840C43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87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0" y="1619250"/>
            <a:ext cx="6119813" cy="73025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45596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0" y="4500563"/>
            <a:ext cx="6119813" cy="71437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2972" y="6253843"/>
            <a:ext cx="6216953" cy="3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92000"/>
            <a:ext cx="6120000" cy="2808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Lucida Sans"/>
                <a:cs typeface="Lucida Sans"/>
              </a:defRPr>
            </a:lvl1pPr>
          </a:lstStyle>
          <a:p>
            <a:pPr lvl="0"/>
            <a:r>
              <a:rPr lang="de-DE" noProof="0" dirty="0"/>
              <a:t>Titelseite mit Bild </a:t>
            </a:r>
            <a:br>
              <a:rPr lang="de-DE" noProof="0" dirty="0"/>
            </a:br>
            <a:br>
              <a:rPr lang="de-DE" noProof="0" dirty="0"/>
            </a:br>
            <a:br>
              <a:rPr lang="de-DE" noProof="0" dirty="0"/>
            </a:br>
            <a:r>
              <a:rPr lang="de-DE" noProof="0" dirty="0" err="1"/>
              <a:t>Bild</a:t>
            </a:r>
            <a:r>
              <a:rPr lang="de-DE" noProof="0" dirty="0"/>
              <a:t> durch Klicken auf Symbol hinzufügen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68000" y="4623441"/>
            <a:ext cx="8044216" cy="533105"/>
          </a:xfrm>
          <a:prstGeom prst="rect">
            <a:avLst/>
          </a:prstGeom>
        </p:spPr>
        <p:txBody>
          <a:bodyPr lIns="0"/>
          <a:lstStyle>
            <a:lvl1pPr algn="l">
              <a:defRPr sz="260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468000" y="5156546"/>
            <a:ext cx="6784390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>
                <a:solidFill>
                  <a:srgbClr val="697D9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4"/>
          </p:nvPr>
        </p:nvSpPr>
        <p:spPr>
          <a:xfrm>
            <a:off x="7559675" y="6300788"/>
            <a:ext cx="1081088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697D91"/>
                </a:solidFill>
                <a:latin typeface="Lucida Sans" pitchFamily="34" charset="0"/>
              </a:defRPr>
            </a:lvl1pPr>
          </a:lstStyle>
          <a:p>
            <a:pPr defTabSz="457200" eaLnBrk="1" hangingPunct="1">
              <a:defRPr/>
            </a:pPr>
            <a:endParaRPr lang="de-DE">
              <a:ea typeface="MS PGothic" pitchFamily="34" charset="-128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2816352" y="570586"/>
            <a:ext cx="50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/>
            <a:endParaRPr lang="de-CH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" name="Textplatzhalter 4"/>
          <p:cNvSpPr>
            <a:spLocks noGrp="1"/>
          </p:cNvSpPr>
          <p:nvPr userDrawn="1"/>
        </p:nvSpPr>
        <p:spPr bwMode="auto">
          <a:xfrm>
            <a:off x="462006" y="6300000"/>
            <a:ext cx="6789737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AA500"/>
              </a:buClr>
              <a:buFont typeface="MS PGothic" pitchFamily="34" charset="-128"/>
              <a:buChar char="▶"/>
            </a:pPr>
            <a:r>
              <a:rPr lang="de-CH" sz="1000" dirty="0">
                <a:solidFill>
                  <a:srgbClr val="697D91"/>
                </a:solidFill>
                <a:latin typeface="Lucida Sans" pitchFamily="34" charset="0"/>
              </a:rPr>
              <a:t>Hochschule für Agrar-, Forst- und Lebensmittelwissenschaften HAFL</a:t>
            </a:r>
          </a:p>
        </p:txBody>
      </p:sp>
      <p:pic>
        <p:nvPicPr>
          <p:cNvPr id="16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6" y="317928"/>
            <a:ext cx="661417" cy="9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felder/Bilder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360000"/>
            <a:ext cx="8171999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8000" y="2155050"/>
            <a:ext cx="2592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5"/>
          </p:nvPr>
        </p:nvSpPr>
        <p:spPr>
          <a:xfrm>
            <a:off x="3258000" y="2155050"/>
            <a:ext cx="2592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9"/>
          </p:nvPr>
        </p:nvSpPr>
        <p:spPr>
          <a:xfrm>
            <a:off x="6047998" y="2155050"/>
            <a:ext cx="2592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439357"/>
            <a:ext cx="2592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8" hasCustomPrompt="1"/>
          </p:nvPr>
        </p:nvSpPr>
        <p:spPr>
          <a:xfrm>
            <a:off x="3258000" y="1439357"/>
            <a:ext cx="2592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20" hasCustomPrompt="1"/>
          </p:nvPr>
        </p:nvSpPr>
        <p:spPr>
          <a:xfrm>
            <a:off x="6047998" y="1439357"/>
            <a:ext cx="2592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590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218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Logo_col_wapp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13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441005" y="323851"/>
            <a:ext cx="68754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Agenda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idx="1"/>
          </p:nvPr>
        </p:nvSpPr>
        <p:spPr bwMode="auto">
          <a:xfrm>
            <a:off x="1420117" y="1449389"/>
            <a:ext cx="7472363" cy="50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Um den </a:t>
            </a:r>
            <a:r>
              <a:rPr lang="en-GB" dirty="0" err="1"/>
              <a:t>Fliesstext</a:t>
            </a:r>
            <a:r>
              <a:rPr lang="en-GB" dirty="0"/>
              <a:t> </a:t>
            </a:r>
            <a:r>
              <a:rPr lang="en-GB" dirty="0" err="1"/>
              <a:t>übersichtlich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halten</a:t>
            </a:r>
            <a:r>
              <a:rPr lang="en-GB" dirty="0"/>
              <a:t>, </a:t>
            </a:r>
            <a:r>
              <a:rPr lang="en-GB" dirty="0" err="1"/>
              <a:t>sollten</a:t>
            </a:r>
            <a:r>
              <a:rPr lang="en-GB" dirty="0"/>
              <a:t> </a:t>
            </a:r>
            <a:r>
              <a:rPr lang="en-GB" dirty="0" err="1"/>
              <a:t>Abschnitte</a:t>
            </a:r>
            <a:endParaRPr lang="en-GB" dirty="0"/>
          </a:p>
          <a:p>
            <a:pPr lvl="0"/>
            <a:r>
              <a:rPr lang="en-GB" dirty="0" err="1"/>
              <a:t>gemacht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.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besseren</a:t>
            </a:r>
            <a:r>
              <a:rPr lang="en-GB" dirty="0"/>
              <a:t> </a:t>
            </a:r>
            <a:r>
              <a:rPr lang="en-GB" dirty="0" err="1"/>
              <a:t>Lesbarkeit</a:t>
            </a:r>
            <a:endParaRPr lang="en-GB" dirty="0"/>
          </a:p>
          <a:p>
            <a:pPr lvl="0"/>
            <a:r>
              <a:rPr lang="en-GB" dirty="0" err="1"/>
              <a:t>jeweils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Blindzeile</a:t>
            </a:r>
            <a:r>
              <a:rPr lang="en-GB" dirty="0"/>
              <a:t> </a:t>
            </a:r>
            <a:r>
              <a:rPr lang="en-GB" dirty="0" err="1"/>
              <a:t>getrennt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Vorlagentextes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41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9" y="323851"/>
            <a:ext cx="7019428" cy="9890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5" y="1449388"/>
            <a:ext cx="3660775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677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7739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434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7522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86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48133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2845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0" y="1668463"/>
            <a:ext cx="7019925" cy="2881312"/>
          </a:xfrm>
          <a:prstGeom prst="roundRect">
            <a:avLst>
              <a:gd name="adj" fmla="val 1188"/>
            </a:avLst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0" y="1633538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0" y="4513263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2972" y="6253843"/>
            <a:ext cx="6216953" cy="3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839808"/>
            <a:ext cx="6513884" cy="533105"/>
          </a:xfrm>
          <a:prstGeom prst="rect">
            <a:avLst/>
          </a:prstGeom>
        </p:spPr>
        <p:txBody>
          <a:bodyPr lIns="0" rIns="0"/>
          <a:lstStyle>
            <a:lvl1pPr algn="l">
              <a:defRPr sz="2600" baseline="0">
                <a:solidFill>
                  <a:schemeClr val="bg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 dirty="0"/>
              <a:t>Titelseite ohne Bild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468000" y="2372913"/>
            <a:ext cx="6513884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spc="0">
                <a:solidFill>
                  <a:schemeClr val="bg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4"/>
          </p:nvPr>
        </p:nvSpPr>
        <p:spPr>
          <a:xfrm>
            <a:off x="7559675" y="6300788"/>
            <a:ext cx="1081088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697D91"/>
                </a:solidFill>
                <a:latin typeface="Lucida Sans" pitchFamily="34" charset="0"/>
              </a:defRPr>
            </a:lvl1pPr>
          </a:lstStyle>
          <a:p>
            <a:pPr defTabSz="457200" eaLnBrk="1" hangingPunct="1">
              <a:defRPr/>
            </a:pPr>
            <a:endParaRPr lang="de-DE">
              <a:ea typeface="MS PGothic" pitchFamily="34" charset="-128"/>
            </a:endParaRPr>
          </a:p>
        </p:txBody>
      </p:sp>
      <p:sp>
        <p:nvSpPr>
          <p:cNvPr id="11" name="Textplatzhalter 4"/>
          <p:cNvSpPr>
            <a:spLocks noGrp="1"/>
          </p:cNvSpPr>
          <p:nvPr userDrawn="1"/>
        </p:nvSpPr>
        <p:spPr bwMode="auto">
          <a:xfrm>
            <a:off x="462006" y="6300000"/>
            <a:ext cx="6789737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AA500"/>
              </a:buClr>
              <a:buFont typeface="MS PGothic" pitchFamily="34" charset="-128"/>
              <a:buChar char="▶"/>
            </a:pPr>
            <a:r>
              <a:rPr lang="de-CH" sz="1000" dirty="0">
                <a:solidFill>
                  <a:srgbClr val="697D91"/>
                </a:solidFill>
                <a:latin typeface="Lucida Sans" pitchFamily="34" charset="0"/>
              </a:rPr>
              <a:t>Hochschule für Agrar-, Forst- und Lebensmittelwissenschaften HAFL</a:t>
            </a:r>
          </a:p>
        </p:txBody>
      </p:sp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6" y="317928"/>
            <a:ext cx="661417" cy="9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8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168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585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353071" cy="5670550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7" y="323850"/>
            <a:ext cx="5453063" cy="56705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20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0" y="1668463"/>
            <a:ext cx="7019925" cy="2881312"/>
          </a:xfrm>
          <a:prstGeom prst="roundRect">
            <a:avLst>
              <a:gd name="adj" fmla="val 1188"/>
            </a:avLst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697D9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0" y="1633538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0" y="4513263"/>
            <a:ext cx="7019925" cy="71437"/>
          </a:xfrm>
          <a:prstGeom prst="roundRect">
            <a:avLst/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839808"/>
            <a:ext cx="6513884" cy="533105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chemeClr val="bg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 dirty="0"/>
              <a:t>Kapiteltrennseite grau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468000" y="2372913"/>
            <a:ext cx="6513884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spc="0">
                <a:solidFill>
                  <a:schemeClr val="bg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68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0" y="1668463"/>
            <a:ext cx="7019925" cy="2881312"/>
          </a:xfrm>
          <a:prstGeom prst="roundRect">
            <a:avLst>
              <a:gd name="adj" fmla="val 1188"/>
            </a:avLst>
          </a:prstGeom>
          <a:solidFill>
            <a:srgbClr val="FA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AA500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0" y="1633538"/>
            <a:ext cx="7019925" cy="71437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0" y="4513263"/>
            <a:ext cx="7019925" cy="71437"/>
          </a:xfrm>
          <a:prstGeom prst="roundRect">
            <a:avLst/>
          </a:prstGeom>
          <a:solidFill>
            <a:srgbClr val="697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78E23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839808"/>
            <a:ext cx="6513884" cy="533105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chemeClr val="bg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 dirty="0"/>
              <a:t>Kapiteltrennseite orange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68000" y="2372913"/>
            <a:ext cx="6513884" cy="805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spc="0">
                <a:solidFill>
                  <a:schemeClr val="bg1"/>
                </a:solidFill>
                <a:latin typeface="Lucida Sans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607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439999"/>
            <a:ext cx="8100000" cy="468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42950" indent="-28575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60000"/>
            <a:ext cx="8100000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823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60000"/>
            <a:ext cx="8100000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440000"/>
            <a:ext cx="8100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 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3"/>
          </p:nvPr>
        </p:nvSpPr>
        <p:spPr>
          <a:xfrm>
            <a:off x="468000" y="2160000"/>
            <a:ext cx="810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13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/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360000"/>
            <a:ext cx="8171999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468000" y="5399230"/>
            <a:ext cx="3960000" cy="720583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8"/>
          </p:nvPr>
        </p:nvSpPr>
        <p:spPr>
          <a:xfrm>
            <a:off x="4589224" y="5399230"/>
            <a:ext cx="4050775" cy="720583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8000" y="1439230"/>
            <a:ext cx="396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5"/>
          </p:nvPr>
        </p:nvSpPr>
        <p:spPr>
          <a:xfrm>
            <a:off x="4590000" y="1439230"/>
            <a:ext cx="405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435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/Bilder mit Untertit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60000"/>
            <a:ext cx="8172000" cy="540000"/>
          </a:xfrm>
          <a:prstGeom prst="rect">
            <a:avLst/>
          </a:prstGeom>
        </p:spPr>
        <p:txBody>
          <a:bodyPr lIns="0" rIns="0"/>
          <a:lstStyle>
            <a:lvl1pPr algn="l">
              <a:defRPr sz="2600" b="0" i="0" baseline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440000"/>
            <a:ext cx="3960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 i="0" baseline="0">
                <a:solidFill>
                  <a:srgbClr val="697D9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3"/>
          </p:nvPr>
        </p:nvSpPr>
        <p:spPr>
          <a:xfrm>
            <a:off x="468000" y="2160000"/>
            <a:ext cx="396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440000"/>
            <a:ext cx="4050000" cy="540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5"/>
          </p:nvPr>
        </p:nvSpPr>
        <p:spPr>
          <a:xfrm>
            <a:off x="4590000" y="2160000"/>
            <a:ext cx="4050000" cy="3960000"/>
          </a:xfrm>
          <a:prstGeom prst="rect">
            <a:avLst/>
          </a:prstGeom>
        </p:spPr>
        <p:txBody>
          <a:bodyPr lIns="0" r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solidFill>
                  <a:schemeClr val="tx1"/>
                </a:solidFill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703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felder/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360000"/>
            <a:ext cx="8171999" cy="540000"/>
          </a:xfrm>
          <a:prstGeom prst="rect">
            <a:avLst/>
          </a:prstGeom>
        </p:spPr>
        <p:txBody>
          <a:bodyPr lIns="0"/>
          <a:lstStyle>
            <a:lvl1pPr algn="l">
              <a:defRPr sz="2600" b="0" i="0">
                <a:solidFill>
                  <a:srgbClr val="697D9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468000" y="5399230"/>
            <a:ext cx="2592000" cy="720583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8"/>
          </p:nvPr>
        </p:nvSpPr>
        <p:spPr>
          <a:xfrm>
            <a:off x="3258000" y="5399230"/>
            <a:ext cx="2592000" cy="720583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8000" y="1439230"/>
            <a:ext cx="2592000" cy="3960000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>
                <a:latin typeface="Lucida Sans"/>
                <a:cs typeface="Lucida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5"/>
          </p:nvPr>
        </p:nvSpPr>
        <p:spPr>
          <a:xfrm>
            <a:off x="3258000" y="1439230"/>
            <a:ext cx="2592000" cy="3960000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9"/>
          </p:nvPr>
        </p:nvSpPr>
        <p:spPr>
          <a:xfrm>
            <a:off x="6047998" y="1439230"/>
            <a:ext cx="2592000" cy="3960000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1pPr>
            <a:lvl2pPr marL="714375" indent="-257175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2pPr>
            <a:lvl3pPr marL="11430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3pPr>
            <a:lvl4pPr marL="16002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4pPr>
            <a:lvl5pPr marL="2057400" indent="-228600">
              <a:buClr>
                <a:srgbClr val="FAA500"/>
              </a:buClr>
              <a:buSzPct val="80000"/>
              <a:buFont typeface="Lucida Grande"/>
              <a:buChar char="▶"/>
              <a:defRPr sz="1800" b="0" i="0" baseline="0">
                <a:latin typeface="Lucida Sans"/>
                <a:cs typeface="Lucida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20"/>
          </p:nvPr>
        </p:nvSpPr>
        <p:spPr>
          <a:xfrm>
            <a:off x="6047998" y="5399230"/>
            <a:ext cx="2592000" cy="720583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6"/>
          </p:nvPr>
        </p:nvSpPr>
        <p:spPr>
          <a:xfrm>
            <a:off x="6765342" y="6241256"/>
            <a:ext cx="1793442" cy="365125"/>
          </a:xfrm>
        </p:spPr>
        <p:txBody>
          <a:bodyPr/>
          <a:lstStyle/>
          <a:p>
            <a:fld id="{F19AE9A8-34D4-4E8C-BE9C-13C550F1BE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37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64400" y="624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B79E201D-BC75-44C4-98BA-BE7BF462BB33}" type="slidenum">
              <a:rPr lang="de-CH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 eaLnBrk="1" hangingPunct="1"/>
              <a:t>‹Nr.›</a:t>
            </a:fld>
            <a:endParaRPr lang="de-CH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Textplatzhalter 4"/>
          <p:cNvSpPr>
            <a:spLocks noGrp="1"/>
          </p:cNvSpPr>
          <p:nvPr userDrawn="1"/>
        </p:nvSpPr>
        <p:spPr bwMode="auto">
          <a:xfrm>
            <a:off x="462006" y="6300000"/>
            <a:ext cx="6789737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AA500"/>
              </a:buClr>
              <a:buFont typeface="MS PGothic" pitchFamily="34" charset="-128"/>
              <a:buChar char="▶"/>
            </a:pPr>
            <a:r>
              <a:rPr lang="de-CH" sz="1000" dirty="0">
                <a:solidFill>
                  <a:srgbClr val="697D91"/>
                </a:solidFill>
                <a:latin typeface="Lucida Sans" pitchFamily="34" charset="0"/>
              </a:rPr>
              <a:t>Hochschule für Agrar-, Forst- und Lebensmittelwissenschaften HAFL</a:t>
            </a:r>
          </a:p>
        </p:txBody>
      </p:sp>
    </p:spTree>
    <p:extLst>
      <p:ext uri="{BB962C8B-B14F-4D97-AF65-F5344CB8AC3E}">
        <p14:creationId xmlns:p14="http://schemas.microsoft.com/office/powerpoint/2010/main" val="34786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5"/>
          <p:cNvSpPr txBox="1">
            <a:spLocks noChangeArrowheads="1"/>
          </p:cNvSpPr>
          <p:nvPr/>
        </p:nvSpPr>
        <p:spPr bwMode="auto">
          <a:xfrm>
            <a:off x="457200" y="6300788"/>
            <a:ext cx="668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477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1000" dirty="0">
                <a:solidFill>
                  <a:srgbClr val="697D91"/>
                </a:solidFill>
                <a:latin typeface="Lucida Sans" pitchFamily="34" charset="0"/>
              </a:rPr>
              <a:t>Berner Fachhochschule | Hochschule für Agrar-, Forst- und Lebensmittelwissenschaften HAFL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65342" y="6241256"/>
            <a:ext cx="179344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rgbClr val="697D91"/>
                </a:solidFill>
                <a:latin typeface="+mn-lt"/>
              </a:defRPr>
            </a:lvl1pPr>
          </a:lstStyle>
          <a:p>
            <a:pPr defTabSz="457200" eaLnBrk="1" hangingPunct="1"/>
            <a:fld id="{F19AE9A8-34D4-4E8C-BE9C-13C550F1BED0}" type="slidenum">
              <a:rPr lang="de-CH" smtClean="0">
                <a:ea typeface="MS PGothic" pitchFamily="34" charset="-128"/>
              </a:rPr>
              <a:pPr defTabSz="457200" eaLnBrk="1" hangingPunct="1"/>
              <a:t>‹Nr.›</a:t>
            </a:fld>
            <a:endParaRPr lang="de-CH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6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441005" y="323851"/>
            <a:ext cx="68754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Agenda</a:t>
            </a:r>
          </a:p>
        </p:txBody>
      </p:sp>
      <p:sp>
        <p:nvSpPr>
          <p:cNvPr id="2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0117" y="1449388"/>
            <a:ext cx="74723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Um den </a:t>
            </a:r>
            <a:r>
              <a:rPr lang="en-GB" dirty="0" err="1"/>
              <a:t>Fliesstext</a:t>
            </a:r>
            <a:r>
              <a:rPr lang="en-GB" dirty="0"/>
              <a:t> </a:t>
            </a:r>
            <a:r>
              <a:rPr lang="en-GB" dirty="0" err="1"/>
              <a:t>übersichtlich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halten</a:t>
            </a:r>
            <a:r>
              <a:rPr lang="en-GB" dirty="0"/>
              <a:t>, </a:t>
            </a:r>
            <a:r>
              <a:rPr lang="en-GB" dirty="0" err="1"/>
              <a:t>sollten</a:t>
            </a:r>
            <a:r>
              <a:rPr lang="en-GB" dirty="0"/>
              <a:t> </a:t>
            </a:r>
            <a:r>
              <a:rPr lang="en-GB" dirty="0" err="1"/>
              <a:t>Abschnitte</a:t>
            </a:r>
            <a:endParaRPr lang="en-GB" dirty="0"/>
          </a:p>
          <a:p>
            <a:pPr lvl="0"/>
            <a:r>
              <a:rPr lang="en-GB" dirty="0" err="1"/>
              <a:t>gemacht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.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besseren</a:t>
            </a:r>
            <a:r>
              <a:rPr lang="en-GB" dirty="0"/>
              <a:t> </a:t>
            </a:r>
            <a:r>
              <a:rPr lang="en-GB" dirty="0" err="1"/>
              <a:t>Lesbarkeit</a:t>
            </a:r>
            <a:endParaRPr lang="en-GB" dirty="0"/>
          </a:p>
          <a:p>
            <a:pPr lvl="0"/>
            <a:r>
              <a:rPr lang="en-GB" dirty="0" err="1"/>
              <a:t>jeweils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Blindzeile</a:t>
            </a:r>
            <a:r>
              <a:rPr lang="en-GB" dirty="0"/>
              <a:t> </a:t>
            </a:r>
            <a:r>
              <a:rPr lang="en-GB" dirty="0" err="1"/>
              <a:t>getrennt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Vorlagentextes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pic>
        <p:nvPicPr>
          <p:cNvPr id="2053" name="Picture 39" descr="Logo_col_wapp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3"/>
          <p:cNvSpPr txBox="1">
            <a:spLocks noChangeArrowheads="1"/>
          </p:cNvSpPr>
          <p:nvPr userDrawn="1"/>
        </p:nvSpPr>
        <p:spPr bwMode="auto">
          <a:xfrm>
            <a:off x="6732241" y="6597352"/>
            <a:ext cx="2266951" cy="1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75E5A26-FD2A-4FD3-BA14-04570AF69C38}" type="slidenum">
              <a:rPr lang="de-CH" sz="900" smtClean="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3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8100392" y="0"/>
            <a:ext cx="1043608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899590" y="1969182"/>
            <a:ext cx="747236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fr-FR" sz="2800" b="1" dirty="0"/>
              <a:t>La Suisse est-elle prête à faire face à une crise alimentaire ?</a:t>
            </a:r>
            <a:endParaRPr lang="de-CH" sz="2800" b="1" kern="0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611053" y="5301208"/>
            <a:ext cx="83534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1600" dirty="0"/>
              <a:t>15. Juni 2022  </a:t>
            </a:r>
          </a:p>
          <a:p>
            <a:r>
              <a:rPr lang="de-CH" sz="1600" dirty="0"/>
              <a:t>Dr. Ueli Haudenschild – </a:t>
            </a:r>
            <a:r>
              <a:rPr lang="de-CH" sz="1600" kern="0" dirty="0" err="1"/>
              <a:t>Domaine</a:t>
            </a:r>
            <a:r>
              <a:rPr lang="de-CH" sz="1600" kern="0" dirty="0"/>
              <a:t> Alimentation de </a:t>
            </a:r>
            <a:r>
              <a:rPr lang="de-CH" sz="1600" kern="0" dirty="0" err="1"/>
              <a:t>l’approvisionnement</a:t>
            </a:r>
            <a:r>
              <a:rPr lang="de-CH" sz="1600" kern="0" dirty="0"/>
              <a:t> </a:t>
            </a:r>
            <a:r>
              <a:rPr lang="de-CH" sz="1600" kern="0" dirty="0" err="1"/>
              <a:t>économique</a:t>
            </a:r>
            <a:r>
              <a:rPr lang="de-CH" sz="1600" kern="0" dirty="0"/>
              <a:t> du </a:t>
            </a:r>
            <a:r>
              <a:rPr lang="de-CH" sz="1600" kern="0" dirty="0" err="1"/>
              <a:t>pays</a:t>
            </a:r>
            <a:endParaRPr lang="de-CH" sz="1600" kern="0" dirty="0"/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23" y="298649"/>
            <a:ext cx="27717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8767998" y="6525344"/>
            <a:ext cx="26849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8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7811" y="332656"/>
            <a:ext cx="8182682" cy="741760"/>
          </a:xfrm>
        </p:spPr>
        <p:txBody>
          <a:bodyPr/>
          <a:lstStyle/>
          <a:p>
            <a:r>
              <a:rPr lang="fr-CH" dirty="0"/>
              <a:t>Surfaces d’assolement / </a:t>
            </a:r>
            <a:br>
              <a:rPr lang="fr-CH" dirty="0"/>
            </a:br>
            <a:r>
              <a:rPr lang="fr-CH" dirty="0"/>
              <a:t>Optimisation de la production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6156177" y="1556792"/>
            <a:ext cx="2736304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fr-CH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Analyse de potentiel</a:t>
            </a:r>
          </a:p>
          <a:p>
            <a:pPr>
              <a:spcBef>
                <a:spcPts val="338"/>
              </a:spcBef>
            </a:pPr>
            <a:r>
              <a:rPr lang="fr-CH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Une utilisation optimale des surfaces d’assolement permet de nourrir la population avec un apport de quelque</a:t>
            </a:r>
            <a:r>
              <a:rPr lang="fr-CH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H" sz="1600" dirty="0">
                <a:latin typeface="Arial"/>
              </a:rPr>
              <a:t>2340 kcal/jour.</a:t>
            </a:r>
          </a:p>
          <a:p>
            <a:pPr>
              <a:spcBef>
                <a:spcPts val="338"/>
              </a:spcBef>
            </a:pPr>
            <a:br>
              <a:rPr lang="fr-CH" sz="1600" dirty="0">
                <a:solidFill>
                  <a:srgbClr val="000000"/>
                </a:solidFill>
                <a:latin typeface="Arial"/>
              </a:rPr>
            </a:br>
            <a:r>
              <a:rPr lang="fr-CH" sz="1600" dirty="0">
                <a:solidFill>
                  <a:srgbClr val="000000"/>
                </a:solidFill>
                <a:latin typeface="Arial"/>
              </a:rPr>
              <a:t>Condition: les ressources que constituent les sols sont disponibles et préservées dans leur qualité et quantité prévues. Il faut que tous les autres </a:t>
            </a:r>
            <a:r>
              <a:rPr lang="fr-CH" sz="1600" b="1" dirty="0">
                <a:solidFill>
                  <a:srgbClr val="FF0000"/>
                </a:solidFill>
                <a:latin typeface="Arial"/>
              </a:rPr>
              <a:t>intrants soient eux aussi disponibles dans les quantités nécessaires.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484784"/>
            <a:ext cx="584332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4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82682" cy="741760"/>
          </a:xfrm>
        </p:spPr>
        <p:txBody>
          <a:bodyPr/>
          <a:lstStyle/>
          <a:p>
            <a:r>
              <a:rPr lang="fr-CH" dirty="0"/>
              <a:t>Provisions domestiques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" r="2063"/>
          <a:stretch/>
        </p:blipFill>
        <p:spPr>
          <a:xfrm>
            <a:off x="827584" y="1556792"/>
            <a:ext cx="2690774" cy="37550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42430"/>
            <a:ext cx="3672408" cy="52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7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35596" y="317423"/>
            <a:ext cx="6875412" cy="989013"/>
          </a:xfrm>
        </p:spPr>
        <p:txBody>
          <a:bodyPr/>
          <a:lstStyle/>
          <a:p>
            <a:r>
              <a:rPr lang="de-CH" dirty="0"/>
              <a:t>Mission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707904" y="1449389"/>
            <a:ext cx="5184576" cy="5075956"/>
          </a:xfrm>
        </p:spPr>
        <p:txBody>
          <a:bodyPr/>
          <a:lstStyle/>
          <a:p>
            <a:r>
              <a:rPr lang="de-CH" dirty="0"/>
              <a:t>Art. 102 </a:t>
            </a:r>
            <a:r>
              <a:rPr lang="fr-FR" dirty="0"/>
              <a:t>Approvisionnement du pays</a:t>
            </a:r>
            <a:r>
              <a:rPr lang="de-CH" dirty="0"/>
              <a:t>: </a:t>
            </a:r>
            <a:endParaRPr lang="de-CH" sz="1000" dirty="0"/>
          </a:p>
          <a:p>
            <a:endParaRPr lang="de-CH" sz="1000" dirty="0"/>
          </a:p>
          <a:p>
            <a:r>
              <a:rPr lang="fr-FR" baseline="30000" dirty="0"/>
              <a:t>1</a:t>
            </a:r>
            <a:r>
              <a:rPr lang="fr-FR" dirty="0"/>
              <a:t> La Confédération assure l’approvisionnement du pays en biens et services de </a:t>
            </a:r>
            <a:r>
              <a:rPr lang="fr-FR" dirty="0">
                <a:solidFill>
                  <a:srgbClr val="FF0000"/>
                </a:solidFill>
              </a:rPr>
              <a:t>première nécessité </a:t>
            </a:r>
            <a:r>
              <a:rPr lang="fr-FR" dirty="0"/>
              <a:t>afin de pouvoir faire face à une menace de guerre, à une autre manifestation de force ou à une </a:t>
            </a:r>
            <a:r>
              <a:rPr lang="fr-FR" dirty="0">
                <a:solidFill>
                  <a:srgbClr val="FF0000"/>
                </a:solidFill>
              </a:rPr>
              <a:t>grave pénurie à laquelle l’économie n’est pas en mesure de remédier par ses propres moyens</a:t>
            </a:r>
            <a:r>
              <a:rPr lang="fr-FR" dirty="0"/>
              <a:t>. Elle prend des mesures préventives.</a:t>
            </a:r>
          </a:p>
          <a:p>
            <a:endParaRPr lang="fr-FR" dirty="0"/>
          </a:p>
          <a:p>
            <a:r>
              <a:rPr lang="fr-FR" baseline="30000" dirty="0"/>
              <a:t>2</a:t>
            </a:r>
            <a:r>
              <a:rPr lang="fr-FR" dirty="0"/>
              <a:t> Elle peut, au besoin, déroger au principe de la liberté économique.</a:t>
            </a:r>
          </a:p>
          <a:p>
            <a:pPr lvl="1"/>
            <a:endParaRPr lang="de-CH" dirty="0"/>
          </a:p>
          <a:p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49389"/>
            <a:ext cx="30956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8828" y="260648"/>
            <a:ext cx="6875412" cy="989013"/>
          </a:xfrm>
        </p:spPr>
        <p:txBody>
          <a:bodyPr/>
          <a:lstStyle/>
          <a:p>
            <a:r>
              <a:rPr lang="de-CH" dirty="0" err="1"/>
              <a:t>Définition</a:t>
            </a:r>
            <a:r>
              <a:rPr lang="de-CH" dirty="0"/>
              <a:t> </a:t>
            </a:r>
            <a:r>
              <a:rPr lang="de-CH" dirty="0" err="1"/>
              <a:t>d'une</a:t>
            </a:r>
            <a:r>
              <a:rPr lang="de-CH" dirty="0"/>
              <a:t> </a:t>
            </a:r>
            <a:r>
              <a:rPr lang="de-CH" dirty="0" err="1"/>
              <a:t>pénurie</a:t>
            </a:r>
            <a:r>
              <a:rPr lang="de-CH" dirty="0"/>
              <a:t> grave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0" y="4509120"/>
            <a:ext cx="1907704" cy="2348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7967"/>
            <a:ext cx="8742422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5562629" y="3766955"/>
            <a:ext cx="0" cy="324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5562629" y="2804440"/>
            <a:ext cx="0" cy="62746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5776941" y="4161753"/>
            <a:ext cx="0" cy="63539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5776941" y="3766956"/>
            <a:ext cx="0" cy="39479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784085" y="2804440"/>
            <a:ext cx="0" cy="62746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74005" y="5235732"/>
            <a:ext cx="1728830" cy="415498"/>
          </a:xfrm>
          <a:prstGeom prst="rect">
            <a:avLst/>
          </a:prstGeom>
          <a:solidFill>
            <a:srgbClr val="FFC7AB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  <a:defRPr/>
            </a:pPr>
            <a:r>
              <a:rPr lang="fr-CH" sz="1050" dirty="0">
                <a:solidFill>
                  <a:srgbClr val="000000"/>
                </a:solidFill>
              </a:rPr>
              <a:t>Administration fédérale  </a:t>
            </a:r>
            <a:r>
              <a:rPr lang="fr-CH" altLang="de-DE" sz="1050" dirty="0">
                <a:solidFill>
                  <a:srgbClr val="000000"/>
                </a:solidFill>
              </a:rPr>
              <a:t>= 34 </a:t>
            </a:r>
            <a:r>
              <a:rPr lang="fr-CH" altLang="de-DE" sz="1050" dirty="0" err="1">
                <a:solidFill>
                  <a:srgbClr val="000000"/>
                </a:solidFill>
              </a:rPr>
              <a:t>empl</a:t>
            </a:r>
            <a:r>
              <a:rPr lang="fr-CH" altLang="de-DE" sz="1050" dirty="0">
                <a:solidFill>
                  <a:srgbClr val="000000"/>
                </a:solidFill>
              </a:rPr>
              <a:t>. à temps plein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24291" y="5235732"/>
            <a:ext cx="1107282" cy="657872"/>
          </a:xfrm>
          <a:prstGeom prst="rect">
            <a:avLst/>
          </a:prstGeom>
          <a:solidFill>
            <a:srgbClr val="C5D1ED"/>
          </a:solidFill>
          <a:ln w="3175">
            <a:solidFill>
              <a:srgbClr val="C5D1E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defRPr/>
            </a:pPr>
            <a:r>
              <a:rPr lang="fr-CH" altLang="de-DE" sz="1050" dirty="0">
                <a:solidFill>
                  <a:srgbClr val="000000"/>
                </a:solidFill>
              </a:rPr>
              <a:t>Cadre de milice</a:t>
            </a:r>
          </a:p>
          <a:p>
            <a:pPr algn="ctr" defTabSz="685800" eaLnBrk="1" hangingPunct="1">
              <a:spcBef>
                <a:spcPct val="50000"/>
              </a:spcBef>
              <a:defRPr/>
            </a:pPr>
            <a:r>
              <a:rPr lang="fr-CH" altLang="de-DE" sz="1050" dirty="0">
                <a:solidFill>
                  <a:srgbClr val="000000"/>
                </a:solidFill>
              </a:rPr>
              <a:t>250 personnes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74004" y="2182934"/>
            <a:ext cx="5872207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CH" altLang="de-DE" sz="1500" dirty="0">
                <a:solidFill>
                  <a:srgbClr val="000000"/>
                </a:solidFill>
              </a:rPr>
              <a:t>Délégué</a:t>
            </a:r>
            <a:endParaRPr lang="fr-CH" altLang="de-DE" sz="15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74004" y="3016370"/>
            <a:ext cx="1728831" cy="346249"/>
          </a:xfrm>
          <a:prstGeom prst="rect">
            <a:avLst/>
          </a:prstGeom>
          <a:solidFill>
            <a:srgbClr val="FFC7AB"/>
          </a:soli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Office fédéral (</a:t>
            </a:r>
            <a:r>
              <a:rPr lang="fr-CH" altLang="de-DE" sz="1200" dirty="0" err="1">
                <a:solidFill>
                  <a:srgbClr val="000000"/>
                </a:solidFill>
              </a:rPr>
              <a:t>OFAE</a:t>
            </a:r>
            <a:r>
              <a:rPr lang="fr-CH" altLang="de-DE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377016" y="3433090"/>
            <a:ext cx="95726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Cantons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15958" y="3976015"/>
            <a:ext cx="1115615" cy="276999"/>
          </a:xfrm>
          <a:prstGeom prst="rect">
            <a:avLst/>
          </a:prstGeom>
          <a:solidFill>
            <a:srgbClr val="C5D1ED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Énergie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615958" y="3701777"/>
            <a:ext cx="1115615" cy="276999"/>
          </a:xfrm>
          <a:prstGeom prst="rect">
            <a:avLst/>
          </a:prstGeom>
          <a:solidFill>
            <a:srgbClr val="C5D1ED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 err="1">
                <a:solidFill>
                  <a:srgbClr val="000000"/>
                </a:solidFill>
              </a:rPr>
              <a:t>Prod</a:t>
            </a:r>
            <a:r>
              <a:rPr lang="fr-CH" altLang="de-DE" sz="1200" dirty="0">
                <a:solidFill>
                  <a:srgbClr val="000000"/>
                </a:solidFill>
              </a:rPr>
              <a:t>. </a:t>
            </a:r>
            <a:r>
              <a:rPr lang="fr-CH" altLang="de-DE" sz="1200" dirty="0" err="1">
                <a:solidFill>
                  <a:srgbClr val="000000"/>
                </a:solidFill>
              </a:rPr>
              <a:t>thérap</a:t>
            </a:r>
            <a:r>
              <a:rPr lang="fr-CH" altLang="de-DE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615958" y="4523703"/>
            <a:ext cx="1115615" cy="276999"/>
          </a:xfrm>
          <a:prstGeom prst="rect">
            <a:avLst/>
          </a:prstGeom>
          <a:solidFill>
            <a:srgbClr val="C5D1ED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Logistique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15958" y="4797152"/>
            <a:ext cx="1115615" cy="276999"/>
          </a:xfrm>
          <a:prstGeom prst="rect">
            <a:avLst/>
          </a:prstGeom>
          <a:solidFill>
            <a:srgbClr val="C5D1ED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TIC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615958" y="4250253"/>
            <a:ext cx="1115615" cy="276999"/>
          </a:xfrm>
          <a:prstGeom prst="rect">
            <a:avLst/>
          </a:prstGeom>
          <a:solidFill>
            <a:srgbClr val="C5D1ED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Industrie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943504" y="3433090"/>
            <a:ext cx="129539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 err="1">
                <a:solidFill>
                  <a:srgbClr val="000000"/>
                </a:solidFill>
              </a:rPr>
              <a:t>Org</a:t>
            </a:r>
            <a:r>
              <a:rPr lang="fr-CH" altLang="de-DE" sz="1200" dirty="0">
                <a:solidFill>
                  <a:srgbClr val="000000"/>
                </a:solidFill>
              </a:rPr>
              <a:t>. chargées des réserves obligatoires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932040" y="4117211"/>
            <a:ext cx="129539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Autres offices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464502" y="3433089"/>
            <a:ext cx="938333" cy="1595044"/>
          </a:xfrm>
          <a:prstGeom prst="rect">
            <a:avLst/>
          </a:prstGeom>
          <a:solidFill>
            <a:srgbClr val="FFC7AB"/>
          </a:solidFill>
          <a:ln w="3175">
            <a:noFill/>
            <a:miter lim="800000"/>
            <a:headEnd/>
            <a:tailEnd/>
          </a:ln>
        </p:spPr>
        <p:txBody>
          <a:bodyPr lIns="27000" rIns="27000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Secrétariats</a:t>
            </a:r>
          </a:p>
          <a:p>
            <a:pPr defTabSz="685800" eaLnBrk="1" hangingPunct="1">
              <a:spcBef>
                <a:spcPct val="50000"/>
              </a:spcBef>
              <a:defRPr/>
            </a:pPr>
            <a:endParaRPr lang="fr-CH" altLang="de-DE" sz="1200" dirty="0">
              <a:solidFill>
                <a:srgbClr val="000000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2606308" y="2804440"/>
            <a:ext cx="228361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889926" y="2540121"/>
            <a:ext cx="0" cy="25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590139" y="4200376"/>
            <a:ext cx="95607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endParaRPr lang="fr-CH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38347" y="4152751"/>
            <a:ext cx="95488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endParaRPr lang="fr-CH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377016" y="4105126"/>
            <a:ext cx="106322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Communes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674005" y="3431899"/>
            <a:ext cx="757282" cy="774398"/>
          </a:xfrm>
          <a:prstGeom prst="rect">
            <a:avLst/>
          </a:prstGeom>
          <a:solidFill>
            <a:srgbClr val="FFC7AB"/>
          </a:solidFill>
          <a:ln w="3175">
            <a:noFill/>
            <a:miter lim="800000"/>
            <a:headEnd/>
            <a:tailEnd/>
          </a:ln>
        </p:spPr>
        <p:txBody>
          <a:bodyPr lIns="27000" rIns="2700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050" dirty="0">
                <a:solidFill>
                  <a:srgbClr val="000000"/>
                </a:solidFill>
              </a:rPr>
              <a:t>Admin.</a:t>
            </a:r>
            <a:br>
              <a:rPr lang="fr-CH" altLang="de-DE" sz="1050" dirty="0">
                <a:solidFill>
                  <a:srgbClr val="000000"/>
                </a:solidFill>
              </a:rPr>
            </a:br>
            <a:r>
              <a:rPr lang="fr-CH" altLang="de-DE" sz="1050" dirty="0">
                <a:solidFill>
                  <a:srgbClr val="000000"/>
                </a:solidFill>
              </a:rPr>
              <a:t>Droit</a:t>
            </a:r>
            <a:br>
              <a:rPr lang="fr-CH" altLang="de-DE" sz="1050" dirty="0">
                <a:solidFill>
                  <a:srgbClr val="000000"/>
                </a:solidFill>
              </a:rPr>
            </a:br>
            <a:r>
              <a:rPr lang="fr-CH" altLang="de-DE" sz="1050" dirty="0" err="1">
                <a:solidFill>
                  <a:srgbClr val="000000"/>
                </a:solidFill>
              </a:rPr>
              <a:t>Comm</a:t>
            </a:r>
            <a:r>
              <a:rPr lang="fr-CH" altLang="de-DE" sz="105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674004" y="4250253"/>
            <a:ext cx="757282" cy="777880"/>
          </a:xfrm>
          <a:prstGeom prst="rect">
            <a:avLst/>
          </a:prstGeom>
          <a:solidFill>
            <a:srgbClr val="FFC7AB"/>
          </a:solidFill>
          <a:ln w="3175">
            <a:noFill/>
            <a:miter lim="800000"/>
            <a:headEnd/>
            <a:tailEnd/>
          </a:ln>
        </p:spPr>
        <p:txBody>
          <a:bodyPr lIns="27000" rIns="2700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ts val="0"/>
              </a:spcBef>
              <a:defRPr/>
            </a:pPr>
            <a:r>
              <a:rPr lang="fr-CH" altLang="de-DE" sz="1050" dirty="0">
                <a:solidFill>
                  <a:srgbClr val="000000"/>
                </a:solidFill>
              </a:rPr>
              <a:t>Stockage obligatoire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932040" y="4797152"/>
            <a:ext cx="12953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Organisations de l’économie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606307" y="2804440"/>
            <a:ext cx="0" cy="211931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4889926" y="2804440"/>
            <a:ext cx="196572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145785" y="2804440"/>
            <a:ext cx="0" cy="6786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5341173" y="2804441"/>
            <a:ext cx="7143" cy="62745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855648" y="2804440"/>
            <a:ext cx="0" cy="62746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855648" y="3701776"/>
            <a:ext cx="0" cy="38972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3402836" y="3547389"/>
            <a:ext cx="21312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3402836" y="4091505"/>
            <a:ext cx="21312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3402836" y="3817267"/>
            <a:ext cx="21312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674004" y="1876314"/>
            <a:ext cx="5872207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685800" eaLnBrk="1" hangingPunct="1">
              <a:defRPr/>
            </a:pPr>
            <a:r>
              <a:rPr lang="fr-CH" sz="15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DEFR</a:t>
            </a:r>
            <a:endParaRPr lang="fr-CH" sz="15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AutoShape 2" descr="Bildergebnis für foto johann schneider ammann"/>
          <p:cNvSpPr>
            <a:spLocks noChangeAspect="1" noChangeArrowheads="1"/>
          </p:cNvSpPr>
          <p:nvPr/>
        </p:nvSpPr>
        <p:spPr bwMode="auto">
          <a:xfrm>
            <a:off x="6253569" y="1851650"/>
            <a:ext cx="728663" cy="8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615958" y="3431899"/>
            <a:ext cx="1115615" cy="276999"/>
          </a:xfrm>
          <a:prstGeom prst="rect">
            <a:avLst/>
          </a:prstGeom>
          <a:solidFill>
            <a:srgbClr val="C5D1ED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CH"/>
            </a:defPPr>
            <a:lvl1pPr marL="0" marR="0" lvl="0" indent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defTabSz="685800">
              <a:defRPr/>
            </a:pPr>
            <a:r>
              <a:rPr lang="fr-CH" altLang="de-DE" sz="1200" b="1" dirty="0"/>
              <a:t>Alimentation</a:t>
            </a:r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3402836" y="4912642"/>
            <a:ext cx="21312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>
            <a:off x="3402836" y="4639192"/>
            <a:ext cx="21312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3402836" y="4365743"/>
            <a:ext cx="21312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hangingPunct="1">
              <a:defRPr/>
            </a:pPr>
            <a:endParaRPr lang="fr-CH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3624290" y="3016371"/>
            <a:ext cx="1106093" cy="276999"/>
          </a:xfrm>
          <a:prstGeom prst="rect">
            <a:avLst/>
          </a:prstGeom>
          <a:solidFill>
            <a:srgbClr val="C5D1ED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CH"/>
            </a:defPPr>
            <a:lvl1pPr eaLnBrk="1" hangingPunct="1">
              <a:spcBef>
                <a:spcPct val="50000"/>
              </a:spcBef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defTabSz="685800">
              <a:defRPr/>
            </a:pPr>
            <a:r>
              <a:rPr lang="fr-CH" altLang="de-DE" sz="1200" dirty="0">
                <a:solidFill>
                  <a:srgbClr val="000000"/>
                </a:solidFill>
              </a:rPr>
              <a:t>Domaines</a:t>
            </a:r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>
          <a:xfrm>
            <a:off x="1015324" y="318235"/>
            <a:ext cx="8128676" cy="535661"/>
          </a:xfrm>
        </p:spPr>
        <p:txBody>
          <a:bodyPr/>
          <a:lstStyle/>
          <a:p>
            <a:r>
              <a:rPr lang="fr-CH" altLang="de-DE" dirty="0"/>
              <a:t>Organisation AEP = </a:t>
            </a:r>
            <a:br>
              <a:rPr lang="fr-CH" altLang="de-DE" dirty="0"/>
            </a:br>
            <a:r>
              <a:rPr lang="fr-CH" altLang="de-DE" dirty="0"/>
              <a:t>		partenariat public - privé (PPP)</a:t>
            </a:r>
          </a:p>
        </p:txBody>
      </p:sp>
    </p:spTree>
    <p:extLst>
      <p:ext uri="{BB962C8B-B14F-4D97-AF65-F5344CB8AC3E}">
        <p14:creationId xmlns:p14="http://schemas.microsoft.com/office/powerpoint/2010/main" val="218770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5835"/>
            <a:ext cx="8182682" cy="741760"/>
          </a:xfrm>
        </p:spPr>
        <p:txBody>
          <a:bodyPr/>
          <a:lstStyle/>
          <a:p>
            <a:r>
              <a:rPr lang="fr-CH" dirty="0"/>
              <a:t>Mission en temps normal</a:t>
            </a:r>
          </a:p>
        </p:txBody>
      </p:sp>
      <p:sp>
        <p:nvSpPr>
          <p:cNvPr id="11" name="Rechteck 10"/>
          <p:cNvSpPr/>
          <p:nvPr/>
        </p:nvSpPr>
        <p:spPr>
          <a:xfrm>
            <a:off x="3476398" y="5556034"/>
            <a:ext cx="4714004" cy="17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sz="563" dirty="0">
                <a:solidFill>
                  <a:srgbClr val="FFFFFF">
                    <a:lumMod val="65000"/>
                  </a:srgbClr>
                </a:solidFill>
                <a:latin typeface="Arial"/>
              </a:rPr>
              <a:t>Source: INFO </a:t>
            </a:r>
            <a:r>
              <a:rPr lang="fr-CH" sz="563" dirty="0" err="1">
                <a:solidFill>
                  <a:srgbClr val="FFFFFF">
                    <a:lumMod val="65000"/>
                  </a:srgbClr>
                </a:solidFill>
                <a:latin typeface="Arial"/>
              </a:rPr>
              <a:t>AEP</a:t>
            </a:r>
            <a:r>
              <a:rPr lang="fr-CH" sz="563" dirty="0">
                <a:solidFill>
                  <a:srgbClr val="FFFFFF">
                    <a:lumMod val="65000"/>
                  </a:srgbClr>
                </a:solidFill>
                <a:latin typeface="Arial"/>
              </a:rPr>
              <a:t> – L’approvisionnement économique du pays : un aperçu historique de 1848 à nos jours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1129457"/>
            <a:ext cx="5477859" cy="45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478942" cy="741760"/>
          </a:xfrm>
        </p:spPr>
        <p:txBody>
          <a:bodyPr/>
          <a:lstStyle/>
          <a:p>
            <a:r>
              <a:rPr lang="fr-CH" dirty="0"/>
              <a:t>Stratégie d’approvisionnement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51" y="1412776"/>
            <a:ext cx="7597685" cy="37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82682" cy="741760"/>
          </a:xfrm>
        </p:spPr>
        <p:txBody>
          <a:bodyPr/>
          <a:lstStyle/>
          <a:p>
            <a:r>
              <a:rPr lang="fr-CH" dirty="0"/>
              <a:t>Instruments du domaine Alimentation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86484"/>
            <a:ext cx="8212024" cy="34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1199"/>
              </p:ext>
            </p:extLst>
          </p:nvPr>
        </p:nvGraphicFramePr>
        <p:xfrm>
          <a:off x="827584" y="1268760"/>
          <a:ext cx="7200800" cy="4032450"/>
        </p:xfrm>
        <a:graphic>
          <a:graphicData uri="http://schemas.openxmlformats.org/drawingml/2006/table">
            <a:tbl>
              <a:tblPr firstRow="1" firstCol="1" bandRow="1"/>
              <a:tblGrid>
                <a:gridCol w="4558102">
                  <a:extLst>
                    <a:ext uri="{9D8B030D-6E8A-4147-A177-3AD203B41FA5}">
                      <a16:colId xmlns:a16="http://schemas.microsoft.com/office/drawing/2014/main" val="3655773896"/>
                    </a:ext>
                  </a:extLst>
                </a:gridCol>
                <a:gridCol w="2642698">
                  <a:extLst>
                    <a:ext uri="{9D8B030D-6E8A-4147-A177-3AD203B41FA5}">
                      <a16:colId xmlns:a16="http://schemas.microsoft.com/office/drawing/2014/main" val="2608635700"/>
                    </a:ext>
                  </a:extLst>
                </a:gridCol>
              </a:tblGrid>
              <a:tr h="3444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Produit</a:t>
                      </a:r>
                      <a:endParaRPr lang="de-CH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en août 2020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63352"/>
                  </a:ext>
                </a:extLst>
              </a:tr>
              <a:tr h="3636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Huiles et corps gras 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35 100 t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21972"/>
                  </a:ext>
                </a:extLst>
              </a:tr>
              <a:tr h="3444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Sucre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55 900 t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486716"/>
                  </a:ext>
                </a:extLst>
              </a:tr>
              <a:tr h="646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Blé tendre et blé dur destinés à l’alimentation humaine, riz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197 900 t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12907"/>
                  </a:ext>
                </a:extLst>
              </a:tr>
              <a:tr h="708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Blé tendre à double usage / pour compenser un déficit énergétique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140 000 t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1224"/>
                  </a:ext>
                </a:extLst>
              </a:tr>
              <a:tr h="377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Céréales fourragères</a:t>
                      </a:r>
                      <a:endParaRPr lang="de-CH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167 500 t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10855"/>
                  </a:ext>
                </a:extLst>
              </a:tr>
              <a:tr h="613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Protéagineux (désormais uniquement pour les porcs et les volailles)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93 300 t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755578"/>
                  </a:ext>
                </a:extLst>
              </a:tr>
              <a:tr h="3304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Semences de colza 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N’existe pas encore</a:t>
                      </a:r>
                      <a:endParaRPr lang="de-CH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493712"/>
                  </a:ext>
                </a:extLst>
              </a:tr>
              <a:tr h="302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Engrais azotés (N pur)</a:t>
                      </a:r>
                      <a:endParaRPr lang="de-CH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16 400 t</a:t>
                      </a:r>
                      <a:endParaRPr lang="de-CH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23" marR="3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26979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82682" cy="741760"/>
          </a:xfrm>
        </p:spPr>
        <p:txBody>
          <a:bodyPr/>
          <a:lstStyle/>
          <a:p>
            <a:r>
              <a:rPr lang="fr-CH" dirty="0"/>
              <a:t>Stockage obligatoire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5361864" y="1268760"/>
            <a:ext cx="2666520" cy="4032450"/>
            <a:chOff x="5361864" y="1268760"/>
            <a:chExt cx="2666520" cy="4032450"/>
          </a:xfrm>
        </p:grpSpPr>
        <p:sp>
          <p:nvSpPr>
            <p:cNvPr id="4" name="Rechteck 3"/>
            <p:cNvSpPr/>
            <p:nvPr/>
          </p:nvSpPr>
          <p:spPr bwMode="auto">
            <a:xfrm>
              <a:off x="5367411" y="1268760"/>
              <a:ext cx="2660973" cy="3432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5367411" y="1615498"/>
              <a:ext cx="2660973" cy="3432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367411" y="1973592"/>
              <a:ext cx="2660973" cy="3432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5367411" y="2316816"/>
              <a:ext cx="2660973" cy="643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367411" y="2960017"/>
              <a:ext cx="2660973" cy="7070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5377548" y="3667027"/>
              <a:ext cx="2644664" cy="3864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377547" y="4053526"/>
              <a:ext cx="2644664" cy="6127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5377547" y="4666267"/>
              <a:ext cx="2644664" cy="3298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5377547" y="4996038"/>
              <a:ext cx="2644664" cy="290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" name="Rechteck 2"/>
            <p:cNvSpPr/>
            <p:nvPr/>
          </p:nvSpPr>
          <p:spPr bwMode="auto">
            <a:xfrm>
              <a:off x="5361864" y="1268760"/>
              <a:ext cx="2664296" cy="403245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Quantité</a:t>
              </a:r>
              <a:endParaRPr kumimoji="0" lang="de-C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800" dirty="0">
                  <a:latin typeface="+mn-lt"/>
                </a:rPr>
                <a:t>4 </a:t>
              </a:r>
              <a:r>
                <a:rPr lang="de-CH" sz="1800" dirty="0" err="1">
                  <a:latin typeface="+mn-lt"/>
                </a:rPr>
                <a:t>mois</a:t>
              </a:r>
              <a:endParaRPr lang="de-CH" sz="18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CH" sz="6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 </a:t>
              </a:r>
              <a:r>
                <a:rPr kumimoji="0" lang="de-CH" sz="180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mois</a:t>
              </a:r>
              <a:endParaRPr kumimoji="0" lang="de-CH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800" dirty="0">
                  <a:latin typeface="+mn-lt"/>
                </a:rPr>
                <a:t>4 </a:t>
              </a:r>
              <a:r>
                <a:rPr lang="de-CH" sz="1800" dirty="0" err="1">
                  <a:latin typeface="+mn-lt"/>
                </a:rPr>
                <a:t>mois</a:t>
              </a:r>
              <a:endParaRPr lang="de-CH" sz="18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CH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800" dirty="0">
                  <a:latin typeface="+mn-lt"/>
                </a:rPr>
                <a:t>3 </a:t>
              </a:r>
              <a:r>
                <a:rPr lang="de-CH" sz="1800" dirty="0" err="1">
                  <a:latin typeface="+mn-lt"/>
                </a:rPr>
                <a:t>mois</a:t>
              </a:r>
              <a:endParaRPr lang="de-CH" sz="18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CH" sz="20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800" dirty="0">
                  <a:latin typeface="+mn-lt"/>
                </a:rPr>
                <a:t>2 </a:t>
              </a:r>
              <a:r>
                <a:rPr lang="de-CH" sz="1800" dirty="0" err="1">
                  <a:latin typeface="+mn-lt"/>
                </a:rPr>
                <a:t>mois</a:t>
              </a:r>
              <a:endParaRPr lang="de-CH" sz="18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CH" sz="18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800" dirty="0">
                  <a:latin typeface="+mn-lt"/>
                </a:rPr>
                <a:t>2 </a:t>
              </a:r>
              <a:r>
                <a:rPr lang="de-CH" sz="1800" dirty="0" err="1">
                  <a:latin typeface="+mn-lt"/>
                </a:rPr>
                <a:t>mois</a:t>
              </a:r>
              <a:endParaRPr lang="de-CH" sz="18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CH" sz="1000" dirty="0">
                <a:latin typeface="+mn-lt"/>
              </a:endParaRPr>
            </a:p>
            <a:p>
              <a:r>
                <a:rPr lang="de-CH" sz="1800" dirty="0">
                  <a:latin typeface="+mn-lt"/>
                </a:rPr>
                <a:t>en </a:t>
              </a:r>
              <a:r>
                <a:rPr lang="de-CH" sz="1800" dirty="0" err="1">
                  <a:latin typeface="+mn-lt"/>
                </a:rPr>
                <a:t>cours</a:t>
              </a:r>
              <a:r>
                <a:rPr lang="de-CH" sz="1800" dirty="0">
                  <a:latin typeface="+mn-lt"/>
                </a:rPr>
                <a:t> </a:t>
              </a:r>
              <a:r>
                <a:rPr lang="de-CH" sz="1800" dirty="0" err="1">
                  <a:latin typeface="+mn-lt"/>
                </a:rPr>
                <a:t>d'élaboration</a:t>
              </a:r>
              <a:endParaRPr lang="de-CH" sz="1800" dirty="0">
                <a:latin typeface="+mn-lt"/>
              </a:endParaRPr>
            </a:p>
            <a:p>
              <a:r>
                <a:rPr lang="de-CH" sz="1800" dirty="0">
                  <a:latin typeface="+mn-lt"/>
                </a:rPr>
                <a:t>4 </a:t>
              </a:r>
              <a:r>
                <a:rPr lang="de-CH" sz="1800" dirty="0" err="1">
                  <a:latin typeface="+mn-lt"/>
                </a:rPr>
                <a:t>mois</a:t>
              </a:r>
              <a:endParaRPr lang="de-CH" sz="180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65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82682" cy="741760"/>
          </a:xfrm>
        </p:spPr>
        <p:txBody>
          <a:bodyPr/>
          <a:lstStyle/>
          <a:p>
            <a:r>
              <a:rPr lang="fr-CH" dirty="0"/>
              <a:t>Réduction globale des quantités vendues</a:t>
            </a:r>
          </a:p>
        </p:txBody>
      </p:sp>
      <p:sp>
        <p:nvSpPr>
          <p:cNvPr id="4" name="Rechteck 3"/>
          <p:cNvSpPr/>
          <p:nvPr/>
        </p:nvSpPr>
        <p:spPr>
          <a:xfrm>
            <a:off x="4419248" y="1628800"/>
            <a:ext cx="45910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H" sz="2000" b="1" kern="0" dirty="0">
                <a:solidFill>
                  <a:srgbClr val="000000"/>
                </a:solidFill>
                <a:latin typeface="Arial"/>
              </a:rPr>
              <a:t>En cas de problème, il serait envisageable de réduire globalement les quantités vendues</a:t>
            </a:r>
          </a:p>
          <a:p>
            <a:pPr lvl="0">
              <a:spcBef>
                <a:spcPct val="20000"/>
              </a:spcBef>
            </a:pPr>
            <a:endParaRPr lang="fr-CH" sz="2000" b="1" kern="0" dirty="0">
              <a:solidFill>
                <a:srgbClr val="000000"/>
              </a:solidFill>
              <a:latin typeface="Arial"/>
            </a:endParaRP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H" sz="2000" kern="0" dirty="0">
                <a:solidFill>
                  <a:srgbClr val="000000"/>
                </a:solidFill>
                <a:latin typeface="Arial"/>
              </a:rPr>
              <a:t>P. ex. 1 pièce par </a:t>
            </a:r>
            <a:r>
              <a:rPr lang="fr-CH" sz="2000" kern="0" dirty="0">
                <a:latin typeface="Arial"/>
              </a:rPr>
              <a:t>achat et par personne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H" sz="2000" kern="0" dirty="0">
                <a:latin typeface="Arial"/>
              </a:rPr>
              <a:t>Sans limitation de la fréquence d’achat </a:t>
            </a:r>
          </a:p>
          <a:p>
            <a:pPr marL="257175" indent="-257175">
              <a:spcBef>
                <a:spcPct val="20000"/>
              </a:spcBef>
              <a:buFontTx/>
              <a:buChar char="•"/>
            </a:pPr>
            <a:r>
              <a:rPr lang="fr-CH" sz="2000" kern="0" dirty="0">
                <a:solidFill>
                  <a:srgbClr val="000000"/>
                </a:solidFill>
                <a:latin typeface="Arial"/>
              </a:rPr>
              <a:t>Objectif 1: éviter / diminuer les achats de stockage engendrés par la panique</a:t>
            </a:r>
          </a:p>
          <a:p>
            <a:pPr marL="257175" indent="-257175">
              <a:spcBef>
                <a:spcPct val="20000"/>
              </a:spcBef>
              <a:buFontTx/>
              <a:buChar char="•"/>
            </a:pPr>
            <a:r>
              <a:rPr lang="fr-CH" sz="2000" kern="0" dirty="0">
                <a:solidFill>
                  <a:srgbClr val="000000"/>
                </a:solidFill>
                <a:latin typeface="Arial"/>
              </a:rPr>
              <a:t>Objectif 2: assurer l’approvisionnement en denrées alimentaires dans tout le pays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04656"/>
            <a:ext cx="3650995" cy="38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682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FH_PPT_Vorlage_v2">
  <a:themeElements>
    <a:clrScheme name="BFH RGB">
      <a:dk1>
        <a:sysClr val="windowText" lastClr="000000"/>
      </a:dk1>
      <a:lt1>
        <a:sysClr val="window" lastClr="FFFFFF"/>
      </a:lt1>
      <a:dk2>
        <a:srgbClr val="697D91"/>
      </a:dk2>
      <a:lt2>
        <a:srgbClr val="EEECE1"/>
      </a:lt2>
      <a:accent1>
        <a:srgbClr val="556455"/>
      </a:accent1>
      <a:accent2>
        <a:srgbClr val="8CAF82"/>
      </a:accent2>
      <a:accent3>
        <a:srgbClr val="506E96"/>
      </a:accent3>
      <a:accent4>
        <a:srgbClr val="87B9C8"/>
      </a:accent4>
      <a:accent5>
        <a:srgbClr val="645078"/>
      </a:accent5>
      <a:accent6>
        <a:srgbClr val="A087AA"/>
      </a:accent6>
      <a:hlink>
        <a:srgbClr val="699BBE"/>
      </a:hlink>
      <a:folHlink>
        <a:srgbClr val="B99164"/>
      </a:folHlink>
    </a:clrScheme>
    <a:fontScheme name="BFH-Schrif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DBUND-Master-v2">
  <a:themeElements>
    <a:clrScheme name="CDBUND-Master-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UND-Master-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BUND-Master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Bildschirmpräsentation (4:3)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Calibri</vt:lpstr>
      <vt:lpstr>Lucida Grande</vt:lpstr>
      <vt:lpstr>Lucida Sans</vt:lpstr>
      <vt:lpstr>Times</vt:lpstr>
      <vt:lpstr>Times New Roman</vt:lpstr>
      <vt:lpstr>Titelseiten</vt:lpstr>
      <vt:lpstr>BFH_PPT_Vorlage_v2</vt:lpstr>
      <vt:lpstr>4_CDBUND-Master-v2</vt:lpstr>
      <vt:lpstr>PowerPoint-Präsentation</vt:lpstr>
      <vt:lpstr>Mission</vt:lpstr>
      <vt:lpstr>Définition d'une pénurie grave</vt:lpstr>
      <vt:lpstr>Organisation AEP =    partenariat public - privé (PPP)</vt:lpstr>
      <vt:lpstr>Mission en temps normal</vt:lpstr>
      <vt:lpstr>Stratégie d’approvisionnement</vt:lpstr>
      <vt:lpstr>Instruments du domaine Alimentation</vt:lpstr>
      <vt:lpstr>Stockage obligatoire</vt:lpstr>
      <vt:lpstr>Réduction globale des quantités vendues</vt:lpstr>
      <vt:lpstr>Surfaces d’assolement /  Optimisation de la production</vt:lpstr>
      <vt:lpstr>Provisions domestiques</vt:lpstr>
    </vt:vector>
  </TitlesOfParts>
  <Company>EVD/BWL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Sitzung APB 2006</dc:title>
  <dc:creator>Dieter Wälti</dc:creator>
  <cp:lastModifiedBy>Ursula Boschung</cp:lastModifiedBy>
  <cp:revision>2139</cp:revision>
  <cp:lastPrinted>2022-06-14T05:50:37Z</cp:lastPrinted>
  <dcterms:created xsi:type="dcterms:W3CDTF">2005-12-05T09:08:16Z</dcterms:created>
  <dcterms:modified xsi:type="dcterms:W3CDTF">2022-06-14T05:50:41Z</dcterms:modified>
</cp:coreProperties>
</file>